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25" r:id="rId2"/>
    <p:sldId id="326" r:id="rId3"/>
    <p:sldId id="279" r:id="rId4"/>
    <p:sldId id="258" r:id="rId5"/>
    <p:sldId id="259" r:id="rId6"/>
    <p:sldId id="260" r:id="rId7"/>
    <p:sldId id="280" r:id="rId8"/>
    <p:sldId id="261" r:id="rId9"/>
    <p:sldId id="263" r:id="rId10"/>
    <p:sldId id="262" r:id="rId11"/>
    <p:sldId id="327" r:id="rId12"/>
    <p:sldId id="270" r:id="rId13"/>
    <p:sldId id="271" r:id="rId14"/>
    <p:sldId id="272" r:id="rId15"/>
    <p:sldId id="273" r:id="rId16"/>
    <p:sldId id="328" r:id="rId17"/>
    <p:sldId id="282" r:id="rId18"/>
    <p:sldId id="264" r:id="rId19"/>
    <p:sldId id="266" r:id="rId20"/>
    <p:sldId id="267" r:id="rId21"/>
    <p:sldId id="265" r:id="rId22"/>
    <p:sldId id="268" r:id="rId23"/>
    <p:sldId id="269" r:id="rId24"/>
    <p:sldId id="283" r:id="rId25"/>
    <p:sldId id="275" r:id="rId26"/>
    <p:sldId id="276" r:id="rId27"/>
    <p:sldId id="278" r:id="rId28"/>
    <p:sldId id="277" r:id="rId29"/>
    <p:sldId id="287" r:id="rId30"/>
    <p:sldId id="329" r:id="rId31"/>
    <p:sldId id="285" r:id="rId32"/>
    <p:sldId id="330" r:id="rId33"/>
    <p:sldId id="256" r:id="rId34"/>
    <p:sldId id="257" r:id="rId35"/>
    <p:sldId id="281" r:id="rId36"/>
    <p:sldId id="286" r:id="rId37"/>
    <p:sldId id="274" r:id="rId38"/>
    <p:sldId id="288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9" r:id="rId48"/>
    <p:sldId id="300" r:id="rId49"/>
    <p:sldId id="298" r:id="rId50"/>
    <p:sldId id="301" r:id="rId51"/>
    <p:sldId id="320" r:id="rId52"/>
    <p:sldId id="289" r:id="rId53"/>
    <p:sldId id="302" r:id="rId54"/>
    <p:sldId id="322" r:id="rId55"/>
    <p:sldId id="323" r:id="rId56"/>
    <p:sldId id="303" r:id="rId57"/>
    <p:sldId id="306" r:id="rId58"/>
    <p:sldId id="307" r:id="rId59"/>
    <p:sldId id="308" r:id="rId60"/>
    <p:sldId id="317" r:id="rId61"/>
    <p:sldId id="304" r:id="rId62"/>
    <p:sldId id="311" r:id="rId63"/>
    <p:sldId id="312" r:id="rId64"/>
    <p:sldId id="309" r:id="rId65"/>
    <p:sldId id="310" r:id="rId66"/>
    <p:sldId id="318" r:id="rId67"/>
    <p:sldId id="305" r:id="rId68"/>
    <p:sldId id="313" r:id="rId69"/>
    <p:sldId id="314" r:id="rId70"/>
    <p:sldId id="316" r:id="rId71"/>
    <p:sldId id="315" r:id="rId72"/>
    <p:sldId id="319" r:id="rId73"/>
    <p:sldId id="321" r:id="rId74"/>
    <p:sldId id="284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DE1CB4-68BB-F649-9C31-EAED274BBECE}">
          <p14:sldIdLst>
            <p14:sldId id="325"/>
            <p14:sldId id="326"/>
            <p14:sldId id="279"/>
            <p14:sldId id="258"/>
            <p14:sldId id="259"/>
            <p14:sldId id="260"/>
            <p14:sldId id="280"/>
            <p14:sldId id="261"/>
            <p14:sldId id="263"/>
            <p14:sldId id="262"/>
            <p14:sldId id="327"/>
            <p14:sldId id="270"/>
            <p14:sldId id="271"/>
            <p14:sldId id="272"/>
            <p14:sldId id="273"/>
            <p14:sldId id="328"/>
            <p14:sldId id="282"/>
            <p14:sldId id="264"/>
            <p14:sldId id="266"/>
            <p14:sldId id="267"/>
            <p14:sldId id="265"/>
            <p14:sldId id="268"/>
            <p14:sldId id="269"/>
            <p14:sldId id="283"/>
            <p14:sldId id="275"/>
            <p14:sldId id="276"/>
            <p14:sldId id="278"/>
            <p14:sldId id="277"/>
            <p14:sldId id="287"/>
            <p14:sldId id="329"/>
            <p14:sldId id="285"/>
            <p14:sldId id="330"/>
            <p14:sldId id="256"/>
            <p14:sldId id="257"/>
          </p14:sldIdLst>
        </p14:section>
        <p14:section name="Superconducting Qubits" id="{91CF92B0-B8FD-7E49-97EC-2367636B8BFC}">
          <p14:sldIdLst>
            <p14:sldId id="281"/>
            <p14:sldId id="286"/>
            <p14:sldId id="274"/>
            <p14:sldId id="288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298"/>
            <p14:sldId id="301"/>
            <p14:sldId id="320"/>
          </p14:sldIdLst>
        </p14:section>
        <p14:section name="Quantum Algorithms" id="{89E294FF-4FE8-FC48-9B67-AA68482ED3FF}">
          <p14:sldIdLst>
            <p14:sldId id="289"/>
            <p14:sldId id="302"/>
            <p14:sldId id="322"/>
            <p14:sldId id="323"/>
            <p14:sldId id="303"/>
            <p14:sldId id="306"/>
            <p14:sldId id="307"/>
            <p14:sldId id="308"/>
            <p14:sldId id="317"/>
            <p14:sldId id="304"/>
            <p14:sldId id="311"/>
            <p14:sldId id="312"/>
            <p14:sldId id="309"/>
            <p14:sldId id="310"/>
            <p14:sldId id="318"/>
            <p14:sldId id="305"/>
            <p14:sldId id="313"/>
            <p14:sldId id="314"/>
            <p14:sldId id="316"/>
            <p14:sldId id="315"/>
            <p14:sldId id="319"/>
            <p14:sldId id="321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90A"/>
    <a:srgbClr val="FE00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B067AE-EB10-BA4E-8B49-F6C504F88491}" v="3" dt="2023-02-02T12:31:42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5.gif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5.gif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/preface.html" TargetMode="External"/><Relationship Id="rId2" Type="http://schemas.openxmlformats.org/officeDocument/2006/relationships/hyperlink" Target="https://learn.qiskit.org/course/introduction/why-quantum-computin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research.ibm.com/blog/ibm-quantum-open-science-prize-2022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055B-EDBC-7911-F36D-546D221DB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A"/>
              <a:t>Introduction to quantum computing (1)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2212B-09FC-06ED-65EE-88FA64379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A"/>
          </a:p>
          <a:p>
            <a:r>
              <a:rPr lang="en-SA"/>
              <a:t>Umar Alhuwaymel</a:t>
            </a:r>
          </a:p>
        </p:txBody>
      </p:sp>
    </p:spTree>
    <p:extLst>
      <p:ext uri="{BB962C8B-B14F-4D97-AF65-F5344CB8AC3E}">
        <p14:creationId xmlns:p14="http://schemas.microsoft.com/office/powerpoint/2010/main" val="3217837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EBA5E2-52F0-DA97-8D3D-8B3447C4095B}"/>
              </a:ext>
            </a:extLst>
          </p:cNvPr>
          <p:cNvSpPr/>
          <p:nvPr/>
        </p:nvSpPr>
        <p:spPr>
          <a:xfrm>
            <a:off x="8118888" y="2523744"/>
            <a:ext cx="2193972" cy="3581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21540-C704-71FD-2880-AB299B8E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Motivation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8F0A16-180D-5E69-27C5-681F2C07E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5457" y="1974683"/>
            <a:ext cx="7023431" cy="413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F79A96-5394-D50A-B7AC-4D0819FEF9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29"/>
          <a:stretch/>
        </p:blipFill>
        <p:spPr>
          <a:xfrm>
            <a:off x="8118888" y="1953281"/>
            <a:ext cx="2193972" cy="4152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82EF8-005E-84F2-A01D-67AD08DC6ADB}"/>
              </a:ext>
            </a:extLst>
          </p:cNvPr>
          <p:cNvSpPr txBox="1"/>
          <p:nvPr/>
        </p:nvSpPr>
        <p:spPr>
          <a:xfrm>
            <a:off x="8118888" y="1513018"/>
            <a:ext cx="219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400" b="1">
                <a:solidFill>
                  <a:schemeClr val="accent3">
                    <a:lumMod val="75000"/>
                  </a:schemeClr>
                </a:solidFill>
              </a:rPr>
              <a:t>Moore’s Law</a:t>
            </a:r>
          </a:p>
        </p:txBody>
      </p:sp>
    </p:spTree>
    <p:extLst>
      <p:ext uri="{BB962C8B-B14F-4D97-AF65-F5344CB8AC3E}">
        <p14:creationId xmlns:p14="http://schemas.microsoft.com/office/powerpoint/2010/main" val="355804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4E392-7EB8-5951-3A85-7E758070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Quantum mechanics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B0023-A73B-3ACC-9748-3C57EE02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15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3C47-7923-7095-79B7-87620EB9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Quantum Mechanics</a:t>
            </a:r>
          </a:p>
        </p:txBody>
      </p:sp>
      <p:pic>
        <p:nvPicPr>
          <p:cNvPr id="10242" name="Picture 2" descr="Classical Mechanics vs Quantum Mechanics - Clear IAS">
            <a:extLst>
              <a:ext uri="{FF2B5EF4-FFF2-40B4-BE49-F238E27FC236}">
                <a16:creationId xmlns:a16="http://schemas.microsoft.com/office/drawing/2014/main" id="{CFF75088-7842-18AF-3D72-3F696A024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7711" y="2370220"/>
            <a:ext cx="7613402" cy="34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1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9873-4DDA-7BC8-3077-DFE8442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The Schrödinger Equation</a:t>
            </a:r>
          </a:p>
        </p:txBody>
      </p:sp>
      <p:pic>
        <p:nvPicPr>
          <p:cNvPr id="11266" name="Picture 2" descr="Schrödinger's Equation. “So do any of you guys know quantum… | by Panda the  Red | Cantor's Paradise">
            <a:extLst>
              <a:ext uri="{FF2B5EF4-FFF2-40B4-BE49-F238E27FC236}">
                <a16:creationId xmlns:a16="http://schemas.microsoft.com/office/drawing/2014/main" id="{A0C59B29-913E-D8B6-5E7A-CC9C13DF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773" y="1663699"/>
            <a:ext cx="4543627" cy="201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chrödinger's Equation: Explained | by Yash | Quantafy | Medium">
            <a:extLst>
              <a:ext uri="{FF2B5EF4-FFF2-40B4-BE49-F238E27FC236}">
                <a16:creationId xmlns:a16="http://schemas.microsoft.com/office/drawing/2014/main" id="{5E1C91A8-0664-D6FD-A239-1FFDAC2A2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9029" y="1663698"/>
            <a:ext cx="5664530" cy="201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C257B-0078-DC23-1D94-73FEC5CE8713}"/>
              </a:ext>
            </a:extLst>
          </p:cNvPr>
          <p:cNvSpPr txBox="1"/>
          <p:nvPr/>
        </p:nvSpPr>
        <p:spPr>
          <a:xfrm>
            <a:off x="942774" y="4237693"/>
            <a:ext cx="10560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800"/>
              <a:t>Solution = |</a:t>
            </a:r>
            <a:r>
              <a:rPr lang="el-GR" sz="2800"/>
              <a:t>Ψ</a:t>
            </a:r>
            <a:r>
              <a:rPr lang="en-SA" sz="2800"/>
              <a:t>&gt; = wavefunction</a:t>
            </a:r>
          </a:p>
        </p:txBody>
      </p:sp>
    </p:spTree>
    <p:extLst>
      <p:ext uri="{BB962C8B-B14F-4D97-AF65-F5344CB8AC3E}">
        <p14:creationId xmlns:p14="http://schemas.microsoft.com/office/powerpoint/2010/main" val="3091178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B584-EBB1-E794-D7AB-20ACEFD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Superposition</a:t>
            </a:r>
          </a:p>
        </p:txBody>
      </p:sp>
      <p:pic>
        <p:nvPicPr>
          <p:cNvPr id="12290" name="Picture 2" descr="Light and Optics - Double Slit Interference - Physics 299">
            <a:extLst>
              <a:ext uri="{FF2B5EF4-FFF2-40B4-BE49-F238E27FC236}">
                <a16:creationId xmlns:a16="http://schemas.microsoft.com/office/drawing/2014/main" id="{167E562C-DC2E-54EC-A586-7CC9F652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2239" y="1918958"/>
            <a:ext cx="46910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uperposition of Waves">
            <a:extLst>
              <a:ext uri="{FF2B5EF4-FFF2-40B4-BE49-F238E27FC236}">
                <a16:creationId xmlns:a16="http://schemas.microsoft.com/office/drawing/2014/main" id="{2E6C4318-935F-72CB-0FEE-1E0765EE6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5269" y="191895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54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0060-A061-CDF0-D6E9-83385A93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Superposition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50C94-BCC8-230E-CAA8-CE30BB58141E}"/>
              </a:ext>
            </a:extLst>
          </p:cNvPr>
          <p:cNvSpPr txBox="1"/>
          <p:nvPr/>
        </p:nvSpPr>
        <p:spPr>
          <a:xfrm>
            <a:off x="1141413" y="2393971"/>
            <a:ext cx="108645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2800"/>
              <a:t>|</a:t>
            </a:r>
            <a:r>
              <a:rPr lang="el-GR" sz="2800"/>
              <a:t>Ψ</a:t>
            </a:r>
            <a:r>
              <a:rPr lang="en-US" sz="2800" baseline="-25000"/>
              <a:t>total</a:t>
            </a:r>
            <a:r>
              <a:rPr lang="en-SA" sz="2800"/>
              <a:t>&gt; = a|</a:t>
            </a:r>
            <a:r>
              <a:rPr lang="el-GR" sz="2800"/>
              <a:t>Ψ</a:t>
            </a:r>
            <a:r>
              <a:rPr lang="en-US" sz="2800" baseline="-25000"/>
              <a:t>1</a:t>
            </a:r>
            <a:r>
              <a:rPr lang="en-US" sz="2800"/>
              <a:t>&gt; +</a:t>
            </a:r>
            <a:r>
              <a:rPr lang="en-SA" sz="2800"/>
              <a:t> b|</a:t>
            </a:r>
            <a:r>
              <a:rPr lang="el-GR" sz="2800"/>
              <a:t>Ψ</a:t>
            </a:r>
            <a:r>
              <a:rPr lang="en-US" sz="2800" baseline="-25000"/>
              <a:t>2</a:t>
            </a:r>
            <a:r>
              <a:rPr lang="en-US" sz="2800"/>
              <a:t>&gt; +</a:t>
            </a:r>
            <a:r>
              <a:rPr lang="en-SA" sz="2800"/>
              <a:t> c|</a:t>
            </a:r>
            <a:r>
              <a:rPr lang="el-GR" sz="2800"/>
              <a:t>Ψ</a:t>
            </a:r>
            <a:r>
              <a:rPr lang="en-US" sz="2800" baseline="-25000"/>
              <a:t>3</a:t>
            </a:r>
            <a:r>
              <a:rPr lang="en-US" sz="2800"/>
              <a:t>&gt; + …</a:t>
            </a:r>
          </a:p>
          <a:p>
            <a:endParaRPr lang="en-US" sz="2800"/>
          </a:p>
          <a:p>
            <a:endParaRPr lang="en-US" sz="2800"/>
          </a:p>
          <a:p>
            <a:r>
              <a:rPr lang="en-SA" sz="2800"/>
              <a:t>|</a:t>
            </a:r>
            <a:r>
              <a:rPr lang="el-GR" sz="2800"/>
              <a:t>Ψ</a:t>
            </a:r>
            <a:r>
              <a:rPr lang="en-US" sz="2800" baseline="-25000"/>
              <a:t>total</a:t>
            </a:r>
            <a:r>
              <a:rPr lang="en-SA" sz="2800"/>
              <a:t>&gt; is a   </a:t>
            </a:r>
            <a:r>
              <a:rPr lang="en-SA" sz="4400" b="1">
                <a:solidFill>
                  <a:srgbClr val="DE090A"/>
                </a:solidFill>
              </a:rPr>
              <a:t>'SUPERPOSITION'</a:t>
            </a:r>
            <a:r>
              <a:rPr lang="en-SA" sz="2800"/>
              <a:t>   of states </a:t>
            </a:r>
            <a:r>
              <a:rPr lang="el-GR" sz="2800"/>
              <a:t>Ψ</a:t>
            </a:r>
            <a:r>
              <a:rPr lang="en-US" sz="2800" baseline="-25000"/>
              <a:t>1</a:t>
            </a:r>
            <a:r>
              <a:rPr lang="en-US" sz="2800"/>
              <a:t>, </a:t>
            </a:r>
            <a:r>
              <a:rPr lang="el-GR" sz="2800"/>
              <a:t>Ψ</a:t>
            </a:r>
            <a:r>
              <a:rPr lang="en-US" sz="2800" baseline="-25000"/>
              <a:t>2</a:t>
            </a:r>
            <a:r>
              <a:rPr lang="en-US" sz="2800"/>
              <a:t>, and </a:t>
            </a:r>
            <a:r>
              <a:rPr lang="el-GR" sz="2800"/>
              <a:t>Ψ</a:t>
            </a:r>
            <a:r>
              <a:rPr lang="en-US" sz="2800" baseline="-2500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429863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661A-0556-26D7-65C4-12A52DC2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Harmonic Oscillators</a:t>
            </a:r>
          </a:p>
        </p:txBody>
      </p:sp>
      <p:pic>
        <p:nvPicPr>
          <p:cNvPr id="13316" name="Picture 4" descr="Effective mass (spring–mass system) - Wikipedia">
            <a:extLst>
              <a:ext uri="{FF2B5EF4-FFF2-40B4-BE49-F238E27FC236}">
                <a16:creationId xmlns:a16="http://schemas.microsoft.com/office/drawing/2014/main" id="{DEFFB7F2-3DAF-5468-F471-192C4631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0162" y="1769423"/>
            <a:ext cx="1203773" cy="374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deal LC Circuit">
            <a:extLst>
              <a:ext uri="{FF2B5EF4-FFF2-40B4-BE49-F238E27FC236}">
                <a16:creationId xmlns:a16="http://schemas.microsoft.com/office/drawing/2014/main" id="{8175BC4C-8DB9-28F8-3028-2D9CB97C8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9936" y="2165372"/>
            <a:ext cx="4896620" cy="294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0DEB71-E58F-347C-77C0-BE3B2988A6E0}"/>
                  </a:ext>
                </a:extLst>
              </p:cNvPr>
              <p:cNvSpPr txBox="1"/>
              <p:nvPr/>
            </p:nvSpPr>
            <p:spPr>
              <a:xfrm>
                <a:off x="1141413" y="5089329"/>
                <a:ext cx="2952748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SA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0DEB71-E58F-347C-77C0-BE3B2988A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5089329"/>
                <a:ext cx="2952748" cy="818366"/>
              </a:xfrm>
              <a:prstGeom prst="rect">
                <a:avLst/>
              </a:prstGeom>
              <a:blipFill>
                <a:blip r:embed="rId4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20" name="Picture 8" descr="Frequency - Wikipedia">
            <a:extLst>
              <a:ext uri="{FF2B5EF4-FFF2-40B4-BE49-F238E27FC236}">
                <a16:creationId xmlns:a16="http://schemas.microsoft.com/office/drawing/2014/main" id="{106F2330-7E1E-F8C4-3544-704F59F3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2190267"/>
            <a:ext cx="2952748" cy="289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35CDE7-F3A0-21F2-4DEF-2CED25E0ED9D}"/>
                  </a:ext>
                </a:extLst>
              </p:cNvPr>
              <p:cNvSpPr txBox="1"/>
              <p:nvPr/>
            </p:nvSpPr>
            <p:spPr>
              <a:xfrm>
                <a:off x="4590161" y="5513118"/>
                <a:ext cx="1203774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SA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35CDE7-F3A0-21F2-4DEF-2CED25E0E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161" y="5513118"/>
                <a:ext cx="1203774" cy="563680"/>
              </a:xfrm>
              <a:prstGeom prst="rect">
                <a:avLst/>
              </a:prstGeom>
              <a:blipFill>
                <a:blip r:embed="rId6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5F86F-4664-C4F2-7C65-95E04B7AEB7C}"/>
                  </a:ext>
                </a:extLst>
              </p:cNvPr>
              <p:cNvSpPr txBox="1"/>
              <p:nvPr/>
            </p:nvSpPr>
            <p:spPr>
              <a:xfrm>
                <a:off x="6289936" y="5089329"/>
                <a:ext cx="4896620" cy="1166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𝐿𝐶</m:t>
                          </m:r>
                        </m:e>
                      </m:rad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SA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5F86F-4664-C4F2-7C65-95E04B7AE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936" y="5089329"/>
                <a:ext cx="4896620" cy="11665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97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4E392-7EB8-5951-3A85-7E758070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Computer Science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B0023-A73B-3ACC-9748-3C57EE02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315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FF2E-B470-A53A-9452-A7FC9C1D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Qubit Representation</a:t>
            </a:r>
          </a:p>
        </p:txBody>
      </p:sp>
      <p:pic>
        <p:nvPicPr>
          <p:cNvPr id="6146" name="Picture 2" descr="Free download of Qubit Bloch Sphere Vector Graphic">
            <a:extLst>
              <a:ext uri="{FF2B5EF4-FFF2-40B4-BE49-F238E27FC236}">
                <a16:creationId xmlns:a16="http://schemas.microsoft.com/office/drawing/2014/main" id="{2CB96D3E-5400-3B0C-7738-DB840609A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825486"/>
            <a:ext cx="4231861" cy="42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nderstanding the quantum computing revolution - The Globe and Mail">
            <a:extLst>
              <a:ext uri="{FF2B5EF4-FFF2-40B4-BE49-F238E27FC236}">
                <a16:creationId xmlns:a16="http://schemas.microsoft.com/office/drawing/2014/main" id="{8E872244-FBF1-0D3B-45C8-8507BEF6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728" y="1825486"/>
            <a:ext cx="4231861" cy="42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68E41-F34A-FFAB-8F63-FA27B3832FBE}"/>
              </a:ext>
            </a:extLst>
          </p:cNvPr>
          <p:cNvSpPr txBox="1"/>
          <p:nvPr/>
        </p:nvSpPr>
        <p:spPr>
          <a:xfrm>
            <a:off x="6818728" y="6057347"/>
            <a:ext cx="4228683" cy="369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/>
              <a:t>Illustration of superposition</a:t>
            </a:r>
          </a:p>
        </p:txBody>
      </p:sp>
      <p:pic>
        <p:nvPicPr>
          <p:cNvPr id="11" name="Picture 4" descr="Quantum Computing, Zero to Hero: Part Four — The Qubit &amp; The Bloch Sphere |  by Gwilym Newton | Medium">
            <a:extLst>
              <a:ext uri="{FF2B5EF4-FFF2-40B4-BE49-F238E27FC236}">
                <a16:creationId xmlns:a16="http://schemas.microsoft.com/office/drawing/2014/main" id="{0F25825C-4F51-084A-58A2-03A0D1660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661" y="6057347"/>
            <a:ext cx="2868612" cy="62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39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E367-7256-14CC-1AF6-97FBEF4E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Qubit Representation</a:t>
            </a:r>
          </a:p>
        </p:txBody>
      </p:sp>
      <p:pic>
        <p:nvPicPr>
          <p:cNvPr id="8194" name="Picture 2" descr="Qubit Registers - Intro to Quantum Software Development">
            <a:extLst>
              <a:ext uri="{FF2B5EF4-FFF2-40B4-BE49-F238E27FC236}">
                <a16:creationId xmlns:a16="http://schemas.microsoft.com/office/drawing/2014/main" id="{C8D765DF-39FE-082F-AD62-1BE8FE6F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1375" y="1822955"/>
            <a:ext cx="4962641" cy="42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CB450-E134-3607-8031-F101F6EC526B}"/>
              </a:ext>
            </a:extLst>
          </p:cNvPr>
          <p:cNvSpPr txBox="1"/>
          <p:nvPr/>
        </p:nvSpPr>
        <p:spPr>
          <a:xfrm>
            <a:off x="5501375" y="6054816"/>
            <a:ext cx="496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/>
              <a:t>2D representation of qubit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489ACEB-198B-E4A6-98EE-F68F452FA77D}"/>
              </a:ext>
            </a:extLst>
          </p:cNvPr>
          <p:cNvGraphicFramePr>
            <a:graphicFrameLocks noGrp="1"/>
          </p:cNvGraphicFramePr>
          <p:nvPr/>
        </p:nvGraphicFramePr>
        <p:xfrm>
          <a:off x="1343100" y="2097088"/>
          <a:ext cx="3574880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7440">
                  <a:extLst>
                    <a:ext uri="{9D8B030D-6E8A-4147-A177-3AD203B41FA5}">
                      <a16:colId xmlns:a16="http://schemas.microsoft.com/office/drawing/2014/main" val="1372789787"/>
                    </a:ext>
                  </a:extLst>
                </a:gridCol>
                <a:gridCol w="1787440">
                  <a:extLst>
                    <a:ext uri="{9D8B030D-6E8A-4147-A177-3AD203B41FA5}">
                      <a16:colId xmlns:a16="http://schemas.microsoft.com/office/drawing/2014/main" val="3334504357"/>
                    </a:ext>
                  </a:extLst>
                </a:gridCol>
              </a:tblGrid>
              <a:tr h="24769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791376"/>
                  </a:ext>
                </a:extLst>
              </a:tr>
              <a:tr h="247690">
                <a:tc rowSpan="2">
                  <a:txBody>
                    <a:bodyPr/>
                    <a:lstStyle/>
                    <a:p>
                      <a:pPr algn="ctr"/>
                      <a:r>
                        <a:rPr lang="en-SA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976211"/>
                  </a:ext>
                </a:extLst>
              </a:tr>
              <a:tr h="24769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43155"/>
                  </a:ext>
                </a:extLst>
              </a:tr>
              <a:tr h="247690">
                <a:tc rowSpan="2">
                  <a:txBody>
                    <a:bodyPr/>
                    <a:lstStyle/>
                    <a:p>
                      <a:pPr algn="ctr"/>
                      <a:r>
                        <a:rPr lang="en-SA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604891"/>
                  </a:ext>
                </a:extLst>
              </a:tr>
              <a:tr h="24769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526657"/>
                  </a:ext>
                </a:extLst>
              </a:tr>
            </a:tbl>
          </a:graphicData>
        </a:graphic>
      </p:graphicFrame>
      <p:pic>
        <p:nvPicPr>
          <p:cNvPr id="8200" name="Picture 8" descr="An introduction to quantum computing | by Calum Holker | Medium">
            <a:extLst>
              <a:ext uri="{FF2B5EF4-FFF2-40B4-BE49-F238E27FC236}">
                <a16:creationId xmlns:a16="http://schemas.microsoft.com/office/drawing/2014/main" id="{5FAB362F-186D-B3A1-6FCE-C8F6F9E9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101" y="4081471"/>
            <a:ext cx="3574879" cy="182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D70C9B-1723-EFFB-8287-3EF49AE11B6C}"/>
              </a:ext>
            </a:extLst>
          </p:cNvPr>
          <p:cNvSpPr txBox="1"/>
          <p:nvPr/>
        </p:nvSpPr>
        <p:spPr>
          <a:xfrm>
            <a:off x="1343100" y="5947942"/>
            <a:ext cx="3574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800"/>
              <a:t>|</a:t>
            </a:r>
            <a:r>
              <a:rPr lang="el-GR" sz="1800"/>
              <a:t>Ψ</a:t>
            </a:r>
            <a:r>
              <a:rPr lang="en-US" sz="1800" baseline="-25000"/>
              <a:t>qubit</a:t>
            </a:r>
            <a:r>
              <a:rPr lang="en-SA" sz="1800"/>
              <a:t>&gt; = a|</a:t>
            </a:r>
            <a:r>
              <a:rPr lang="en-US"/>
              <a:t>0</a:t>
            </a:r>
            <a:r>
              <a:rPr lang="en-US" sz="1800"/>
              <a:t>&gt; +</a:t>
            </a:r>
            <a:r>
              <a:rPr lang="en-SA" sz="1800"/>
              <a:t> b|</a:t>
            </a:r>
            <a:r>
              <a:rPr lang="en-US" sz="1800"/>
              <a:t>1&gt;</a:t>
            </a:r>
          </a:p>
        </p:txBody>
      </p:sp>
    </p:spTree>
    <p:extLst>
      <p:ext uri="{BB962C8B-B14F-4D97-AF65-F5344CB8AC3E}">
        <p14:creationId xmlns:p14="http://schemas.microsoft.com/office/powerpoint/2010/main" val="144446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DD3E-A5D8-64E4-2118-999997CF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160E-C7A5-1660-4045-73AC7668D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151314"/>
          </a:xfrm>
        </p:spPr>
        <p:txBody>
          <a:bodyPr>
            <a:normAutofit/>
          </a:bodyPr>
          <a:lstStyle/>
          <a:p>
            <a:r>
              <a:rPr lang="en-SA"/>
              <a:t>History of Computers</a:t>
            </a:r>
          </a:p>
          <a:p>
            <a:endParaRPr lang="en-SA"/>
          </a:p>
          <a:p>
            <a:r>
              <a:rPr lang="en-SA"/>
              <a:t>Motivation</a:t>
            </a:r>
          </a:p>
          <a:p>
            <a:endParaRPr lang="en-SA"/>
          </a:p>
          <a:p>
            <a:r>
              <a:rPr lang="en-SA"/>
              <a:t>Quantum Mechanics</a:t>
            </a:r>
          </a:p>
          <a:p>
            <a:pPr lvl="1"/>
            <a:r>
              <a:rPr lang="en-US"/>
              <a:t>Theory</a:t>
            </a:r>
            <a:endParaRPr lang="en-SA"/>
          </a:p>
          <a:p>
            <a:pPr lvl="1"/>
            <a:r>
              <a:rPr lang="en-US"/>
              <a:t>Superposition</a:t>
            </a:r>
          </a:p>
          <a:p>
            <a:pPr lvl="1"/>
            <a:r>
              <a:rPr lang="en-SA"/>
              <a:t>Harmonic Oscillators</a:t>
            </a:r>
          </a:p>
          <a:p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351C0-466F-15A2-2A3A-722F97DF0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151314"/>
          </a:xfrm>
        </p:spPr>
        <p:txBody>
          <a:bodyPr>
            <a:normAutofit/>
          </a:bodyPr>
          <a:lstStyle/>
          <a:p>
            <a:r>
              <a:rPr lang="en-SA"/>
              <a:t>Computer Science</a:t>
            </a:r>
          </a:p>
          <a:p>
            <a:pPr lvl="1"/>
            <a:r>
              <a:rPr lang="en-SA"/>
              <a:t>Qubit Representation</a:t>
            </a:r>
          </a:p>
          <a:p>
            <a:pPr lvl="1"/>
            <a:r>
              <a:rPr lang="en-SA"/>
              <a:t>Classical Gates</a:t>
            </a:r>
          </a:p>
          <a:p>
            <a:pPr lvl="1"/>
            <a:r>
              <a:rPr lang="en-SA"/>
              <a:t>Quantum Gates</a:t>
            </a:r>
          </a:p>
          <a:p>
            <a:pPr lvl="1"/>
            <a:endParaRPr lang="en-SA"/>
          </a:p>
          <a:p>
            <a:r>
              <a:rPr lang="en-SA"/>
              <a:t>Hardware</a:t>
            </a:r>
          </a:p>
          <a:p>
            <a:pPr lvl="1"/>
            <a:r>
              <a:rPr lang="en-SA"/>
              <a:t>Physical Realisations</a:t>
            </a:r>
          </a:p>
          <a:p>
            <a:pPr lvl="1"/>
            <a:r>
              <a:rPr lang="en-SA"/>
              <a:t>Superconducting Qubits</a:t>
            </a:r>
          </a:p>
          <a:p>
            <a:pPr lvl="1"/>
            <a:r>
              <a:rPr lang="en-SA"/>
              <a:t>History of Fabrication</a:t>
            </a:r>
          </a:p>
          <a:p>
            <a:pPr lvl="1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82551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EE50-2A9B-4434-0E93-14817B6D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Classical gates</a:t>
            </a:r>
          </a:p>
        </p:txBody>
      </p:sp>
      <p:pic>
        <p:nvPicPr>
          <p:cNvPr id="9218" name="Picture 2" descr="Summary of the common Boolean logic gates with symbols and truth tables. |  Download Scientific Diagram">
            <a:extLst>
              <a:ext uri="{FF2B5EF4-FFF2-40B4-BE49-F238E27FC236}">
                <a16:creationId xmlns:a16="http://schemas.microsoft.com/office/drawing/2014/main" id="{382B1DFE-406C-A923-1F2C-11870AD46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3777" y="367090"/>
            <a:ext cx="5147128" cy="61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044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74C4FF-F5B8-8BF4-4A48-1D952065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Quantum Gates</a:t>
            </a:r>
          </a:p>
        </p:txBody>
      </p:sp>
      <p:pic>
        <p:nvPicPr>
          <p:cNvPr id="7172" name="Picture 4" descr="GitHub - cduck/bloch_sphere: Visualization tools for the qubit Bloch sphere">
            <a:extLst>
              <a:ext uri="{FF2B5EF4-FFF2-40B4-BE49-F238E27FC236}">
                <a16:creationId xmlns:a16="http://schemas.microsoft.com/office/drawing/2014/main" id="{A5A87BAE-42B1-4AE8-8AA1-C593BDA0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4819" y="1840675"/>
            <a:ext cx="7339186" cy="439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96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4A4-CEA6-1A6E-898E-62D61BA5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Quantum gates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048060-2139-A8F4-7CA5-5E78462FDA7C}"/>
              </a:ext>
            </a:extLst>
          </p:cNvPr>
          <p:cNvCxnSpPr>
            <a:cxnSpLocks/>
          </p:cNvCxnSpPr>
          <p:nvPr/>
        </p:nvCxnSpPr>
        <p:spPr>
          <a:xfrm>
            <a:off x="2604870" y="2240531"/>
            <a:ext cx="6579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2B9D31-5367-49E2-3CE4-F5D86DB6C83E}"/>
              </a:ext>
            </a:extLst>
          </p:cNvPr>
          <p:cNvCxnSpPr>
            <a:cxnSpLocks/>
          </p:cNvCxnSpPr>
          <p:nvPr/>
        </p:nvCxnSpPr>
        <p:spPr>
          <a:xfrm>
            <a:off x="4177192" y="2259116"/>
            <a:ext cx="6579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915FE159-F5DD-47BA-0B31-87A69275B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1477" y="3039082"/>
            <a:ext cx="2743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9AA69E-6440-0B21-8BCA-2737E8FE1271}"/>
              </a:ext>
            </a:extLst>
          </p:cNvPr>
          <p:cNvSpPr/>
          <p:nvPr/>
        </p:nvSpPr>
        <p:spPr>
          <a:xfrm>
            <a:off x="3262792" y="1783331"/>
            <a:ext cx="914400" cy="914400"/>
          </a:xfrm>
          <a:prstGeom prst="roundRect">
            <a:avLst/>
          </a:prstGeom>
          <a:solidFill>
            <a:srgbClr val="44B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3AEEC-FE7B-F1E9-FD66-DAD9E557BC6A}"/>
              </a:ext>
            </a:extLst>
          </p:cNvPr>
          <p:cNvCxnSpPr>
            <a:cxnSpLocks/>
          </p:cNvCxnSpPr>
          <p:nvPr/>
        </p:nvCxnSpPr>
        <p:spPr>
          <a:xfrm>
            <a:off x="6899688" y="2240531"/>
            <a:ext cx="6579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F90D3F-407B-D365-D5CB-A55BF50D55F4}"/>
              </a:ext>
            </a:extLst>
          </p:cNvPr>
          <p:cNvCxnSpPr>
            <a:cxnSpLocks/>
          </p:cNvCxnSpPr>
          <p:nvPr/>
        </p:nvCxnSpPr>
        <p:spPr>
          <a:xfrm>
            <a:off x="8472010" y="2259116"/>
            <a:ext cx="6579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1F2BD7-30B5-1579-FB40-1F90CFB98DFA}"/>
              </a:ext>
            </a:extLst>
          </p:cNvPr>
          <p:cNvSpPr/>
          <p:nvPr/>
        </p:nvSpPr>
        <p:spPr>
          <a:xfrm>
            <a:off x="7557610" y="1783331"/>
            <a:ext cx="914400" cy="914400"/>
          </a:xfrm>
          <a:prstGeom prst="roundRect">
            <a:avLst/>
          </a:prstGeom>
          <a:solidFill>
            <a:srgbClr val="44B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Z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0C278FD-2E6E-7EF9-675D-05625F2E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3210" y="3057173"/>
            <a:ext cx="2743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77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7904-F6EE-FA7D-84AE-B42FC38E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Quantum Gates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3688B8-4C39-DE40-262E-035EFA6F274D}"/>
              </a:ext>
            </a:extLst>
          </p:cNvPr>
          <p:cNvGrpSpPr/>
          <p:nvPr/>
        </p:nvGrpSpPr>
        <p:grpSpPr>
          <a:xfrm>
            <a:off x="1748611" y="2287170"/>
            <a:ext cx="2230244" cy="0"/>
            <a:chOff x="1273583" y="1990286"/>
            <a:chExt cx="2230244" cy="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DD58D8-1A2A-E922-DF82-7DB4C463F208}"/>
                </a:ext>
              </a:extLst>
            </p:cNvPr>
            <p:cNvCxnSpPr>
              <a:cxnSpLocks/>
            </p:cNvCxnSpPr>
            <p:nvPr/>
          </p:nvCxnSpPr>
          <p:spPr>
            <a:xfrm>
              <a:off x="1273583" y="1990286"/>
              <a:ext cx="65792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150E15F-ECB3-3D4B-4F32-103A7E43CD24}"/>
                </a:ext>
              </a:extLst>
            </p:cNvPr>
            <p:cNvCxnSpPr>
              <a:cxnSpLocks/>
            </p:cNvCxnSpPr>
            <p:nvPr/>
          </p:nvCxnSpPr>
          <p:spPr>
            <a:xfrm>
              <a:off x="2845905" y="1990286"/>
              <a:ext cx="65792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B2D258DC-C7A9-CF9C-4D19-7F03D5AB6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461" y="2922354"/>
            <a:ext cx="2743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98916C-DB89-1E14-5CF4-4B63D92CF742}"/>
              </a:ext>
            </a:extLst>
          </p:cNvPr>
          <p:cNvSpPr/>
          <p:nvPr/>
        </p:nvSpPr>
        <p:spPr>
          <a:xfrm>
            <a:off x="2406533" y="1829970"/>
            <a:ext cx="914400" cy="914400"/>
          </a:xfrm>
          <a:prstGeom prst="roundRect">
            <a:avLst/>
          </a:prstGeom>
          <a:solidFill>
            <a:srgbClr val="44B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75EFB5-F903-3963-59AC-B4B144E13411}"/>
              </a:ext>
            </a:extLst>
          </p:cNvPr>
          <p:cNvCxnSpPr>
            <a:cxnSpLocks/>
          </p:cNvCxnSpPr>
          <p:nvPr/>
        </p:nvCxnSpPr>
        <p:spPr>
          <a:xfrm>
            <a:off x="6702565" y="3753930"/>
            <a:ext cx="6579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E42C42-AA2C-E451-826E-B4C09F3F3B2D}"/>
              </a:ext>
            </a:extLst>
          </p:cNvPr>
          <p:cNvCxnSpPr>
            <a:cxnSpLocks/>
          </p:cNvCxnSpPr>
          <p:nvPr/>
        </p:nvCxnSpPr>
        <p:spPr>
          <a:xfrm>
            <a:off x="8274887" y="3753930"/>
            <a:ext cx="6579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5">
            <a:extLst>
              <a:ext uri="{FF2B5EF4-FFF2-40B4-BE49-F238E27FC236}">
                <a16:creationId xmlns:a16="http://schemas.microsoft.com/office/drawing/2014/main" id="{AD6DF09A-FC3D-FDFD-196E-C29D841EEF18}"/>
              </a:ext>
            </a:extLst>
          </p:cNvPr>
          <p:cNvSpPr/>
          <p:nvPr/>
        </p:nvSpPr>
        <p:spPr>
          <a:xfrm>
            <a:off x="6202617" y="3479168"/>
            <a:ext cx="380442" cy="453052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3AEFAB-9A1F-586B-B7A1-5FD9B0A266A5}"/>
              </a:ext>
            </a:extLst>
          </p:cNvPr>
          <p:cNvGrpSpPr/>
          <p:nvPr/>
        </p:nvGrpSpPr>
        <p:grpSpPr>
          <a:xfrm>
            <a:off x="4993272" y="3296730"/>
            <a:ext cx="914400" cy="914400"/>
            <a:chOff x="2972825" y="2892680"/>
            <a:chExt cx="996878" cy="103123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D51304B-A83D-0669-A4E9-A257AD0D19F8}"/>
                </a:ext>
              </a:extLst>
            </p:cNvPr>
            <p:cNvSpPr/>
            <p:nvPr/>
          </p:nvSpPr>
          <p:spPr>
            <a:xfrm>
              <a:off x="2972825" y="2892680"/>
              <a:ext cx="996878" cy="103123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16284E-E31E-ED28-E4A2-46F6948D5B82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V="1">
              <a:off x="3471264" y="2892680"/>
              <a:ext cx="0" cy="51561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792963-95C7-E5C0-DD4F-1AEF381D2721}"/>
                  </a:ext>
                </a:extLst>
              </p:cNvPr>
              <p:cNvSpPr txBox="1"/>
              <p:nvPr/>
            </p:nvSpPr>
            <p:spPr>
              <a:xfrm>
                <a:off x="10218177" y="3337853"/>
                <a:ext cx="1658467" cy="783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792963-95C7-E5C0-DD4F-1AEF381D2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177" y="3337853"/>
                <a:ext cx="1658467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AEF726D-6A01-5966-5FAA-E44C124A073A}"/>
              </a:ext>
            </a:extLst>
          </p:cNvPr>
          <p:cNvGrpSpPr/>
          <p:nvPr/>
        </p:nvGrpSpPr>
        <p:grpSpPr>
          <a:xfrm>
            <a:off x="9189287" y="3272588"/>
            <a:ext cx="914400" cy="914400"/>
            <a:chOff x="8241033" y="2983973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557C359-59A7-E67D-8A01-CBD2C61DA824}"/>
                </a:ext>
              </a:extLst>
            </p:cNvPr>
            <p:cNvSpPr/>
            <p:nvPr/>
          </p:nvSpPr>
          <p:spPr>
            <a:xfrm>
              <a:off x="8241033" y="2983973"/>
              <a:ext cx="914400" cy="9144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F15C02-913C-B86A-D00F-39CC9D414CEC}"/>
                </a:ext>
              </a:extLst>
            </p:cNvPr>
            <p:cNvCxnSpPr>
              <a:cxnSpLocks/>
              <a:endCxn id="16" idx="6"/>
            </p:cNvCxnSpPr>
            <p:nvPr/>
          </p:nvCxnSpPr>
          <p:spPr>
            <a:xfrm>
              <a:off x="8664728" y="3441173"/>
              <a:ext cx="49070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6A50F0A-D3F7-91B4-ED35-9B5ECF528330}"/>
              </a:ext>
            </a:extLst>
          </p:cNvPr>
          <p:cNvSpPr txBox="1"/>
          <p:nvPr/>
        </p:nvSpPr>
        <p:spPr>
          <a:xfrm>
            <a:off x="9462692" y="2744370"/>
            <a:ext cx="4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13A81BC-07CB-A9B1-B325-B5BA2020D1E3}"/>
              </a:ext>
            </a:extLst>
          </p:cNvPr>
          <p:cNvSpPr/>
          <p:nvPr/>
        </p:nvSpPr>
        <p:spPr>
          <a:xfrm>
            <a:off x="7367580" y="3299603"/>
            <a:ext cx="914400" cy="914400"/>
          </a:xfrm>
          <a:prstGeom prst="roundRect">
            <a:avLst/>
          </a:prstGeom>
          <a:solidFill>
            <a:srgbClr val="44B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B0A386-19DD-291C-2D65-EA73C64F492A}"/>
              </a:ext>
            </a:extLst>
          </p:cNvPr>
          <p:cNvSpPr txBox="1"/>
          <p:nvPr/>
        </p:nvSpPr>
        <p:spPr>
          <a:xfrm>
            <a:off x="9464507" y="4244419"/>
            <a:ext cx="4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195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4E392-7EB8-5951-3A85-7E758070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Hardware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B0023-A73B-3ACC-9748-3C57EE02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44492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1CD7-03DC-D9C0-D304-15C62931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Physical Realisations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619CB-45FD-FD40-BB14-CF6C4B8B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485" y="1721197"/>
            <a:ext cx="279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AC151-A9C6-ED58-80C5-A7BCE43CD3E4}"/>
              </a:ext>
            </a:extLst>
          </p:cNvPr>
          <p:cNvSpPr txBox="1"/>
          <p:nvPr/>
        </p:nvSpPr>
        <p:spPr>
          <a:xfrm>
            <a:off x="1718391" y="3770196"/>
            <a:ext cx="220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Ion traps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ABFEFDA-33B7-81F2-7C6D-2A2B867D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847" y="1490800"/>
            <a:ext cx="2146927" cy="218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64DE3-6FAF-B36B-E33C-DB84FC9BDCF8}"/>
              </a:ext>
            </a:extLst>
          </p:cNvPr>
          <p:cNvSpPr txBox="1"/>
          <p:nvPr/>
        </p:nvSpPr>
        <p:spPr>
          <a:xfrm>
            <a:off x="5901733" y="3553594"/>
            <a:ext cx="220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NMR</a:t>
            </a:r>
          </a:p>
        </p:txBody>
      </p:sp>
      <p:pic>
        <p:nvPicPr>
          <p:cNvPr id="7" name="Picture 4" descr="Superconducting qubit. | Download Scientific Diagram">
            <a:extLst>
              <a:ext uri="{FF2B5EF4-FFF2-40B4-BE49-F238E27FC236}">
                <a16:creationId xmlns:a16="http://schemas.microsoft.com/office/drawing/2014/main" id="{EF54AAF5-E527-6787-DEB4-D4B92711A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2680" y="4025859"/>
            <a:ext cx="5808317" cy="19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n Introduction to Quantum Optics">
            <a:extLst>
              <a:ext uri="{FF2B5EF4-FFF2-40B4-BE49-F238E27FC236}">
                <a16:creationId xmlns:a16="http://schemas.microsoft.com/office/drawing/2014/main" id="{EC87871E-C026-F879-DDFA-591A77CA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8828" y="1430188"/>
            <a:ext cx="2940380" cy="19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80D45B-3758-15AD-3C7A-65429E121EB8}"/>
              </a:ext>
            </a:extLst>
          </p:cNvPr>
          <p:cNvSpPr txBox="1"/>
          <p:nvPr/>
        </p:nvSpPr>
        <p:spPr>
          <a:xfrm>
            <a:off x="9370022" y="3585530"/>
            <a:ext cx="220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Photonics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A4449-9F43-BA4E-7746-02FFA98D281E}"/>
              </a:ext>
            </a:extLst>
          </p:cNvPr>
          <p:cNvSpPr txBox="1"/>
          <p:nvPr/>
        </p:nvSpPr>
        <p:spPr>
          <a:xfrm>
            <a:off x="5131601" y="6015551"/>
            <a:ext cx="220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Superconducting qubits</a:t>
            </a:r>
          </a:p>
        </p:txBody>
      </p:sp>
    </p:spTree>
    <p:extLst>
      <p:ext uri="{BB962C8B-B14F-4D97-AF65-F5344CB8AC3E}">
        <p14:creationId xmlns:p14="http://schemas.microsoft.com/office/powerpoint/2010/main" val="4202352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D681-6408-C3CF-7E8E-BDF39CDA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Possible physical qubits</a:t>
            </a:r>
          </a:p>
        </p:txBody>
      </p:sp>
      <p:pic>
        <p:nvPicPr>
          <p:cNvPr id="3" name="Picture 2" descr="topological quantum computation in nLab">
            <a:extLst>
              <a:ext uri="{FF2B5EF4-FFF2-40B4-BE49-F238E27FC236}">
                <a16:creationId xmlns:a16="http://schemas.microsoft.com/office/drawing/2014/main" id="{2E6797F2-DBF2-F8EF-DD02-DD784BE0B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9529" y="2470568"/>
            <a:ext cx="2791669" cy="157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4BF751-50E3-D3C4-48F1-6F84FFB9BCF6}"/>
              </a:ext>
            </a:extLst>
          </p:cNvPr>
          <p:cNvSpPr txBox="1"/>
          <p:nvPr/>
        </p:nvSpPr>
        <p:spPr>
          <a:xfrm>
            <a:off x="3541196" y="4074285"/>
            <a:ext cx="322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/>
              <a:t>Qubit = Electronic State of 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9E3D7-2807-738C-028D-BD96EA0089EB}"/>
              </a:ext>
            </a:extLst>
          </p:cNvPr>
          <p:cNvSpPr txBox="1"/>
          <p:nvPr/>
        </p:nvSpPr>
        <p:spPr>
          <a:xfrm>
            <a:off x="3712125" y="2105340"/>
            <a:ext cx="279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/>
              <a:t>Ion Trap Qubit</a:t>
            </a:r>
          </a:p>
        </p:txBody>
      </p:sp>
      <p:pic>
        <p:nvPicPr>
          <p:cNvPr id="6" name="Picture 2" descr="Ensemble Quantum Computing by NMR Spectroscopy">
            <a:extLst>
              <a:ext uri="{FF2B5EF4-FFF2-40B4-BE49-F238E27FC236}">
                <a16:creationId xmlns:a16="http://schemas.microsoft.com/office/drawing/2014/main" id="{7CD2715C-C450-B5E2-8CA8-DA39DEB65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297" y="2441576"/>
            <a:ext cx="2208847" cy="157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113CA-D124-72B0-C21E-2D78FA2E0EE3}"/>
              </a:ext>
            </a:extLst>
          </p:cNvPr>
          <p:cNvSpPr txBox="1"/>
          <p:nvPr/>
        </p:nvSpPr>
        <p:spPr>
          <a:xfrm>
            <a:off x="6705297" y="4029942"/>
            <a:ext cx="220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/>
              <a:t>Qubit = Nuclear spin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9F617-0139-D081-6C39-1BE711D8013C}"/>
              </a:ext>
            </a:extLst>
          </p:cNvPr>
          <p:cNvSpPr txBox="1"/>
          <p:nvPr/>
        </p:nvSpPr>
        <p:spPr>
          <a:xfrm>
            <a:off x="6705297" y="2068096"/>
            <a:ext cx="220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/>
              <a:t>NMR Qubit</a:t>
            </a:r>
          </a:p>
        </p:txBody>
      </p:sp>
      <p:pic>
        <p:nvPicPr>
          <p:cNvPr id="9" name="Picture 2" descr="QC — How to build a Quantum Computer with Trapped Ions? | by Jonathan Hui |  Medium">
            <a:extLst>
              <a:ext uri="{FF2B5EF4-FFF2-40B4-BE49-F238E27FC236}">
                <a16:creationId xmlns:a16="http://schemas.microsoft.com/office/drawing/2014/main" id="{477E72C3-68BF-1B7E-3FCE-F4CA364C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8226" y="2478820"/>
            <a:ext cx="2783450" cy="157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1C7BC-971B-D40A-AAFD-9892402DC426}"/>
              </a:ext>
            </a:extLst>
          </p:cNvPr>
          <p:cNvSpPr txBox="1"/>
          <p:nvPr/>
        </p:nvSpPr>
        <p:spPr>
          <a:xfrm>
            <a:off x="749527" y="4057737"/>
            <a:ext cx="279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/>
              <a:t>Qubit = Majorana Fermions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E6690-04D3-2BB7-D96C-3F64A23726FE}"/>
              </a:ext>
            </a:extLst>
          </p:cNvPr>
          <p:cNvSpPr txBox="1"/>
          <p:nvPr/>
        </p:nvSpPr>
        <p:spPr>
          <a:xfrm>
            <a:off x="749528" y="2097088"/>
            <a:ext cx="279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/>
              <a:t>Topological Qubit</a:t>
            </a:r>
          </a:p>
        </p:txBody>
      </p:sp>
      <p:pic>
        <p:nvPicPr>
          <p:cNvPr id="12" name="Picture 2" descr="Quantum computing: A simple introduction - Explain that Stuff">
            <a:extLst>
              <a:ext uri="{FF2B5EF4-FFF2-40B4-BE49-F238E27FC236}">
                <a16:creationId xmlns:a16="http://schemas.microsoft.com/office/drawing/2014/main" id="{B65EF3AD-7A70-6326-4337-49DBF56B8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876" y="2466420"/>
            <a:ext cx="1591317" cy="159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65B1DE-526E-7C94-10DE-377C322BFED2}"/>
              </a:ext>
            </a:extLst>
          </p:cNvPr>
          <p:cNvSpPr txBox="1"/>
          <p:nvPr/>
        </p:nvSpPr>
        <p:spPr>
          <a:xfrm>
            <a:off x="9657876" y="2072244"/>
            <a:ext cx="159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/>
              <a:t>Optical Cavity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98B8B-E5F8-5170-F377-87BC3C958C98}"/>
              </a:ext>
            </a:extLst>
          </p:cNvPr>
          <p:cNvSpPr txBox="1"/>
          <p:nvPr/>
        </p:nvSpPr>
        <p:spPr>
          <a:xfrm>
            <a:off x="8914146" y="4032893"/>
            <a:ext cx="322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/>
              <a:t>Qubit = Spin of confined atoms</a:t>
            </a:r>
          </a:p>
        </p:txBody>
      </p:sp>
    </p:spTree>
    <p:extLst>
      <p:ext uri="{BB962C8B-B14F-4D97-AF65-F5344CB8AC3E}">
        <p14:creationId xmlns:p14="http://schemas.microsoft.com/office/powerpoint/2010/main" val="1098891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51EE-6582-39E3-C386-318D3612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Superconducting qubits</a:t>
            </a:r>
          </a:p>
        </p:txBody>
      </p:sp>
      <p:pic>
        <p:nvPicPr>
          <p:cNvPr id="3" name="Picture 2" descr="Quantum computer tackles its first triatomic | Research | Chemistry World">
            <a:extLst>
              <a:ext uri="{FF2B5EF4-FFF2-40B4-BE49-F238E27FC236}">
                <a16:creationId xmlns:a16="http://schemas.microsoft.com/office/drawing/2014/main" id="{8F8F68AF-95F4-386B-0AA5-57B203FED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4668" y="1817032"/>
            <a:ext cx="6863057" cy="386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37717-EE5F-A89F-E515-EA4FEE7D8C8C}"/>
              </a:ext>
            </a:extLst>
          </p:cNvPr>
          <p:cNvSpPr txBox="1"/>
          <p:nvPr/>
        </p:nvSpPr>
        <p:spPr>
          <a:xfrm>
            <a:off x="1354668" y="5677502"/>
            <a:ext cx="6863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400"/>
              <a:t>Qubit = </a:t>
            </a:r>
            <a:r>
              <a:rPr lang="en-US" sz="2400"/>
              <a:t>Superconducting Electrical Circuits</a:t>
            </a:r>
            <a:endParaRPr lang="en-SA" sz="2400"/>
          </a:p>
        </p:txBody>
      </p:sp>
    </p:spTree>
    <p:extLst>
      <p:ext uri="{BB962C8B-B14F-4D97-AF65-F5344CB8AC3E}">
        <p14:creationId xmlns:p14="http://schemas.microsoft.com/office/powerpoint/2010/main" val="349756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8261-7ADB-36C6-76EA-758CEDE4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History of fabrication</a:t>
            </a:r>
          </a:p>
        </p:txBody>
      </p:sp>
      <p:pic>
        <p:nvPicPr>
          <p:cNvPr id="14338" name="Picture 2" descr="IBM Chips In To Drive 2 Nanometer Semiconductor Manufacturing">
            <a:extLst>
              <a:ext uri="{FF2B5EF4-FFF2-40B4-BE49-F238E27FC236}">
                <a16:creationId xmlns:a16="http://schemas.microsoft.com/office/drawing/2014/main" id="{A2D165B5-339E-E175-D5A4-E72FABF5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1916876"/>
            <a:ext cx="4899808" cy="391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emiconductor Fabrication: How Are They Manufactured? | Halocarbon">
            <a:extLst>
              <a:ext uri="{FF2B5EF4-FFF2-40B4-BE49-F238E27FC236}">
                <a16:creationId xmlns:a16="http://schemas.microsoft.com/office/drawing/2014/main" id="{32C69AE2-3EDE-9152-F515-46D69C70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3624" y="2234540"/>
            <a:ext cx="4926775" cy="32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568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39F4-9236-BCB5-C51A-41CEA43C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Superconducting qubit architecture</a:t>
            </a:r>
          </a:p>
        </p:txBody>
      </p:sp>
      <p:pic>
        <p:nvPicPr>
          <p:cNvPr id="15362" name="Picture 2" descr="Architecture of superconducting qubits coupled to microwave resonators... |  Download Scientific Diagram">
            <a:extLst>
              <a:ext uri="{FF2B5EF4-FFF2-40B4-BE49-F238E27FC236}">
                <a16:creationId xmlns:a16="http://schemas.microsoft.com/office/drawing/2014/main" id="{35390D95-9CAA-208C-075B-2199CFC90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244" y="4526971"/>
            <a:ext cx="3985901" cy="198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troduction(Superconducting Quantum Circuits)">
            <a:extLst>
              <a:ext uri="{FF2B5EF4-FFF2-40B4-BE49-F238E27FC236}">
                <a16:creationId xmlns:a16="http://schemas.microsoft.com/office/drawing/2014/main" id="{A164EC9A-CB26-0322-F7DB-A5006F6D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2022" y="1985999"/>
            <a:ext cx="2540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Exploring Interacting Quantum Many-Body Systems by Experimentally Creating  Continuous Matrix Product States in Superconducting Circuits | Quantum  Device Lab">
            <a:extLst>
              <a:ext uri="{FF2B5EF4-FFF2-40B4-BE49-F238E27FC236}">
                <a16:creationId xmlns:a16="http://schemas.microsoft.com/office/drawing/2014/main" id="{910971B8-78C9-882C-9991-F92145EE5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942" y="1985999"/>
            <a:ext cx="3303050" cy="216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Scheme for a hybrid quantum computer.The hybrid quantum-computer... |  Download Scientific Diagram">
            <a:extLst>
              <a:ext uri="{FF2B5EF4-FFF2-40B4-BE49-F238E27FC236}">
                <a16:creationId xmlns:a16="http://schemas.microsoft.com/office/drawing/2014/main" id="{EA65726A-C69B-A6AD-642F-00AF60782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7426" y="1714500"/>
            <a:ext cx="2265131" cy="26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igh coherence and low cross-talk in a superconducting qubit architecture">
            <a:extLst>
              <a:ext uri="{FF2B5EF4-FFF2-40B4-BE49-F238E27FC236}">
                <a16:creationId xmlns:a16="http://schemas.microsoft.com/office/drawing/2014/main" id="{F76565FE-2F84-C732-2BA1-4741E33D2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44723" y="4630449"/>
            <a:ext cx="5360003" cy="198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54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4E392-7EB8-5951-3A85-7E758070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History of Computers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B0023-A73B-3ACC-9748-3C57EE02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25286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1C15-CC00-68B5-F50B-ED109E4D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cQED and cQED</a:t>
            </a:r>
          </a:p>
        </p:txBody>
      </p:sp>
      <p:pic>
        <p:nvPicPr>
          <p:cNvPr id="3" name="Picture 2" descr="Physics - Photon Qubit is Made of Two Colors">
            <a:extLst>
              <a:ext uri="{FF2B5EF4-FFF2-40B4-BE49-F238E27FC236}">
                <a16:creationId xmlns:a16="http://schemas.microsoft.com/office/drawing/2014/main" id="{D635E68C-4E2B-3744-D900-82AC5E16D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167" y="2097088"/>
            <a:ext cx="5708158" cy="26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ircuit Quantum Electrodynamics – Theory of Superconducting Quantum Devices">
            <a:extLst>
              <a:ext uri="{FF2B5EF4-FFF2-40B4-BE49-F238E27FC236}">
                <a16:creationId xmlns:a16="http://schemas.microsoft.com/office/drawing/2014/main" id="{8BE1DBFE-E152-47B6-A607-B93C4E0F8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3407" y="1584210"/>
            <a:ext cx="3764004" cy="3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7746-3D21-9E46-09E3-2CB97D7F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Advantages of superconducting qubits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9A23E-4DCC-EBA3-53C9-8C56CCBC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60071"/>
          </a:xfrm>
        </p:spPr>
        <p:txBody>
          <a:bodyPr>
            <a:normAutofit/>
          </a:bodyPr>
          <a:lstStyle/>
          <a:p>
            <a:r>
              <a:rPr lang="en-SA"/>
              <a:t>(Much) Faster gate times</a:t>
            </a:r>
          </a:p>
          <a:p>
            <a:endParaRPr lang="en-SA"/>
          </a:p>
          <a:p>
            <a:r>
              <a:rPr lang="en-SA"/>
              <a:t>Easy to fabricate and manipulate</a:t>
            </a:r>
          </a:p>
          <a:p>
            <a:endParaRPr lang="en-SA"/>
          </a:p>
          <a:p>
            <a:r>
              <a:rPr lang="en-SA"/>
              <a:t>Very mature technology</a:t>
            </a:r>
          </a:p>
          <a:p>
            <a:endParaRPr lang="en-SA"/>
          </a:p>
          <a:p>
            <a:r>
              <a:rPr lang="en-SA">
                <a:solidFill>
                  <a:srgbClr val="FF0000"/>
                </a:solidFill>
              </a:rPr>
              <a:t>(Qubit lifetime vs. Gate operation time)</a:t>
            </a:r>
          </a:p>
        </p:txBody>
      </p:sp>
    </p:spTree>
    <p:extLst>
      <p:ext uri="{BB962C8B-B14F-4D97-AF65-F5344CB8AC3E}">
        <p14:creationId xmlns:p14="http://schemas.microsoft.com/office/powerpoint/2010/main" val="306539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4E392-7EB8-5951-3A85-7E758070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Thank you for listening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B0023-A73B-3ACC-9748-3C57EE02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/>
              <a:t>See you tomorrow </a:t>
            </a:r>
          </a:p>
        </p:txBody>
      </p:sp>
    </p:spTree>
    <p:extLst>
      <p:ext uri="{BB962C8B-B14F-4D97-AF65-F5344CB8AC3E}">
        <p14:creationId xmlns:p14="http://schemas.microsoft.com/office/powerpoint/2010/main" val="4149325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055B-EDBC-7911-F36D-546D221DB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A"/>
              <a:t>Introduction to quantum computing (2)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2212B-09FC-06ED-65EE-88FA64379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A"/>
          </a:p>
          <a:p>
            <a:r>
              <a:rPr lang="en-SA"/>
              <a:t>Umar Alhuwaymel</a:t>
            </a:r>
          </a:p>
        </p:txBody>
      </p:sp>
    </p:spTree>
    <p:extLst>
      <p:ext uri="{BB962C8B-B14F-4D97-AF65-F5344CB8AC3E}">
        <p14:creationId xmlns:p14="http://schemas.microsoft.com/office/powerpoint/2010/main" val="2015931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DD3E-A5D8-64E4-2118-999997CF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160E-C7A5-1660-4045-73AC7668D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151314"/>
          </a:xfrm>
        </p:spPr>
        <p:txBody>
          <a:bodyPr>
            <a:normAutofit/>
          </a:bodyPr>
          <a:lstStyle/>
          <a:p>
            <a:r>
              <a:rPr lang="en-US"/>
              <a:t>Superconducting Qubits</a:t>
            </a:r>
          </a:p>
          <a:p>
            <a:pPr lvl="1"/>
            <a:r>
              <a:rPr lang="en-US"/>
              <a:t>Harmonic oscillators as a paradigm</a:t>
            </a:r>
          </a:p>
          <a:p>
            <a:pPr lvl="1"/>
            <a:r>
              <a:rPr lang="en-US"/>
              <a:t>LC circuits &amp; resonators</a:t>
            </a:r>
          </a:p>
          <a:p>
            <a:pPr lvl="1"/>
            <a:r>
              <a:rPr lang="en-US"/>
              <a:t>Superconductivity </a:t>
            </a:r>
          </a:p>
          <a:p>
            <a:pPr lvl="1"/>
            <a:r>
              <a:rPr lang="en-US"/>
              <a:t>Josephson Junctions</a:t>
            </a:r>
          </a:p>
          <a:p>
            <a:pPr lvl="1"/>
            <a:r>
              <a:rPr lang="en-US"/>
              <a:t>Design &amp; simulation of resonators</a:t>
            </a:r>
          </a:p>
          <a:p>
            <a:pPr lvl="1"/>
            <a:endParaRPr lang="en-US"/>
          </a:p>
          <a:p>
            <a:pPr lvl="1"/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351C0-466F-15A2-2A3A-722F97DF0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151314"/>
          </a:xfrm>
        </p:spPr>
        <p:txBody>
          <a:bodyPr>
            <a:normAutofit/>
          </a:bodyPr>
          <a:lstStyle/>
          <a:p>
            <a:r>
              <a:rPr lang="en-SA"/>
              <a:t>Quantum Algorithms</a:t>
            </a:r>
          </a:p>
          <a:p>
            <a:pPr lvl="1"/>
            <a:r>
              <a:rPr lang="en-SA"/>
              <a:t>Deutsch-Jozsa’s Algorithm (1992)</a:t>
            </a:r>
          </a:p>
          <a:p>
            <a:pPr lvl="1"/>
            <a:r>
              <a:rPr lang="en-SA"/>
              <a:t>Shor’s Algorithm (1994)</a:t>
            </a:r>
          </a:p>
          <a:p>
            <a:pPr lvl="1"/>
            <a:r>
              <a:rPr lang="en-SA"/>
              <a:t>Grover’s Algorithm (1996)</a:t>
            </a:r>
          </a:p>
          <a:p>
            <a:pPr lvl="1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99089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4E392-7EB8-5951-3A85-7E758070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Superconducting Qubits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B0023-A73B-3ACC-9748-3C57EE02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50448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1C15-CC00-68B5-F50B-ED109E4D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cQED and cQED</a:t>
            </a:r>
          </a:p>
        </p:txBody>
      </p:sp>
      <p:pic>
        <p:nvPicPr>
          <p:cNvPr id="3" name="Picture 2" descr="Physics - Photon Qubit is Made of Two Colors">
            <a:extLst>
              <a:ext uri="{FF2B5EF4-FFF2-40B4-BE49-F238E27FC236}">
                <a16:creationId xmlns:a16="http://schemas.microsoft.com/office/drawing/2014/main" id="{D635E68C-4E2B-3744-D900-82AC5E16D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167" y="2097088"/>
            <a:ext cx="5708158" cy="26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ircuit Quantum Electrodynamics – Theory of Superconducting Quantum Devices">
            <a:extLst>
              <a:ext uri="{FF2B5EF4-FFF2-40B4-BE49-F238E27FC236}">
                <a16:creationId xmlns:a16="http://schemas.microsoft.com/office/drawing/2014/main" id="{8BE1DBFE-E152-47B6-A607-B93C4E0F8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3407" y="1584210"/>
            <a:ext cx="3764004" cy="3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171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661A-0556-26D7-65C4-12A52DC2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Harmonic Oscillators</a:t>
            </a:r>
          </a:p>
        </p:txBody>
      </p:sp>
      <p:pic>
        <p:nvPicPr>
          <p:cNvPr id="13316" name="Picture 4" descr="Effective mass (spring–mass system) - Wikipedia">
            <a:extLst>
              <a:ext uri="{FF2B5EF4-FFF2-40B4-BE49-F238E27FC236}">
                <a16:creationId xmlns:a16="http://schemas.microsoft.com/office/drawing/2014/main" id="{DEFFB7F2-3DAF-5468-F471-192C4631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0162" y="1769423"/>
            <a:ext cx="1203773" cy="374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deal LC Circuit">
            <a:extLst>
              <a:ext uri="{FF2B5EF4-FFF2-40B4-BE49-F238E27FC236}">
                <a16:creationId xmlns:a16="http://schemas.microsoft.com/office/drawing/2014/main" id="{8175BC4C-8DB9-28F8-3028-2D9CB97C8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9936" y="2165372"/>
            <a:ext cx="4896620" cy="294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0DEB71-E58F-347C-77C0-BE3B2988A6E0}"/>
                  </a:ext>
                </a:extLst>
              </p:cNvPr>
              <p:cNvSpPr txBox="1"/>
              <p:nvPr/>
            </p:nvSpPr>
            <p:spPr>
              <a:xfrm>
                <a:off x="1141413" y="5089329"/>
                <a:ext cx="2952748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SA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0DEB71-E58F-347C-77C0-BE3B2988A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5089329"/>
                <a:ext cx="2952748" cy="818366"/>
              </a:xfrm>
              <a:prstGeom prst="rect">
                <a:avLst/>
              </a:prstGeom>
              <a:blipFill>
                <a:blip r:embed="rId4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20" name="Picture 8" descr="Frequency - Wikipedia">
            <a:extLst>
              <a:ext uri="{FF2B5EF4-FFF2-40B4-BE49-F238E27FC236}">
                <a16:creationId xmlns:a16="http://schemas.microsoft.com/office/drawing/2014/main" id="{106F2330-7E1E-F8C4-3544-704F59F3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2190267"/>
            <a:ext cx="2952748" cy="289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35CDE7-F3A0-21F2-4DEF-2CED25E0ED9D}"/>
                  </a:ext>
                </a:extLst>
              </p:cNvPr>
              <p:cNvSpPr txBox="1"/>
              <p:nvPr/>
            </p:nvSpPr>
            <p:spPr>
              <a:xfrm>
                <a:off x="4590161" y="5513118"/>
                <a:ext cx="1203774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SA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35CDE7-F3A0-21F2-4DEF-2CED25E0E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161" y="5513118"/>
                <a:ext cx="1203774" cy="563680"/>
              </a:xfrm>
              <a:prstGeom prst="rect">
                <a:avLst/>
              </a:prstGeom>
              <a:blipFill>
                <a:blip r:embed="rId6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5F86F-4664-C4F2-7C65-95E04B7AEB7C}"/>
                  </a:ext>
                </a:extLst>
              </p:cNvPr>
              <p:cNvSpPr txBox="1"/>
              <p:nvPr/>
            </p:nvSpPr>
            <p:spPr>
              <a:xfrm>
                <a:off x="6289936" y="5089329"/>
                <a:ext cx="4896620" cy="1166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𝐿𝐶</m:t>
                          </m:r>
                        </m:e>
                      </m:rad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SA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5F86F-4664-C4F2-7C65-95E04B7AE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936" y="5089329"/>
                <a:ext cx="4896620" cy="11665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14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5FDB-0B01-E392-2B8C-8EA1B8CC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LC Circuits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05CA1-3E49-C715-9055-69C67A0D1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20" y="1777685"/>
            <a:ext cx="4649783" cy="823912"/>
          </a:xfrm>
        </p:spPr>
        <p:txBody>
          <a:bodyPr/>
          <a:lstStyle/>
          <a:p>
            <a:r>
              <a:rPr lang="en-SA"/>
              <a:t>Inductor (L)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36D8D-454A-9299-A792-F7E41C191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2601596"/>
            <a:ext cx="4878391" cy="2717801"/>
          </a:xfrm>
        </p:spPr>
        <p:txBody>
          <a:bodyPr/>
          <a:lstStyle/>
          <a:p>
            <a:r>
              <a:rPr lang="en-SA"/>
              <a:t>Passive electrical device</a:t>
            </a:r>
          </a:p>
          <a:p>
            <a:r>
              <a:rPr lang="en-SA"/>
              <a:t>Stores energy</a:t>
            </a:r>
          </a:p>
          <a:p>
            <a:r>
              <a:rPr lang="en-SA"/>
              <a:t>Energy in </a:t>
            </a:r>
            <a:r>
              <a:rPr lang="en-SA" b="1">
                <a:solidFill>
                  <a:srgbClr val="DE090A"/>
                </a:solidFill>
              </a:rPr>
              <a:t>MAGNETIC</a:t>
            </a:r>
            <a:r>
              <a:rPr lang="en-SA"/>
              <a:t> fields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B92056-0F53-9366-12D8-E24D1E9C6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9" y="1777684"/>
            <a:ext cx="4646602" cy="823912"/>
          </a:xfrm>
        </p:spPr>
        <p:txBody>
          <a:bodyPr/>
          <a:lstStyle/>
          <a:p>
            <a:r>
              <a:rPr lang="en-SA"/>
              <a:t>Capacitor (C)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9CA506-4E37-8695-C83B-883CB0926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601596"/>
            <a:ext cx="4875210" cy="2717801"/>
          </a:xfrm>
        </p:spPr>
        <p:txBody>
          <a:bodyPr/>
          <a:lstStyle/>
          <a:p>
            <a:r>
              <a:rPr lang="en-SA"/>
              <a:t>Passive electrical device</a:t>
            </a:r>
          </a:p>
          <a:p>
            <a:r>
              <a:rPr lang="en-SA"/>
              <a:t>Stores energy</a:t>
            </a:r>
          </a:p>
          <a:p>
            <a:r>
              <a:rPr lang="en-SA"/>
              <a:t>Energy in </a:t>
            </a:r>
            <a:r>
              <a:rPr lang="en-SA" b="1">
                <a:solidFill>
                  <a:srgbClr val="DE090A"/>
                </a:solidFill>
              </a:rPr>
              <a:t>ELECTRIC</a:t>
            </a:r>
            <a:r>
              <a:rPr lang="en-SA"/>
              <a:t> fields</a:t>
            </a:r>
          </a:p>
          <a:p>
            <a:pPr marL="0" indent="0">
              <a:buNone/>
            </a:pPr>
            <a:endParaRPr lang="en-SA"/>
          </a:p>
        </p:txBody>
      </p:sp>
      <p:pic>
        <p:nvPicPr>
          <p:cNvPr id="17" name="image4.png">
            <a:extLst>
              <a:ext uri="{FF2B5EF4-FFF2-40B4-BE49-F238E27FC236}">
                <a16:creationId xmlns:a16="http://schemas.microsoft.com/office/drawing/2014/main" id="{FEBA085A-397F-89AE-7A45-F0BF0EFEE0F2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92847" y="4328163"/>
            <a:ext cx="1982470" cy="1982470"/>
          </a:xfrm>
          <a:prstGeom prst="rect">
            <a:avLst/>
          </a:prstGeom>
          <a:ln/>
        </p:spPr>
      </p:pic>
      <p:pic>
        <p:nvPicPr>
          <p:cNvPr id="18" name="Picture 6" descr="Ideal LC Circuit">
            <a:extLst>
              <a:ext uri="{FF2B5EF4-FFF2-40B4-BE49-F238E27FC236}">
                <a16:creationId xmlns:a16="http://schemas.microsoft.com/office/drawing/2014/main" id="{DA09CEC3-7D67-3014-DB99-500DE872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9" y="4621567"/>
            <a:ext cx="2798344" cy="16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20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7FEC01-0A0F-4B95-CDAF-AF0A1D3B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Resonators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0763FA-EAF1-53FB-458B-90681D33D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57791"/>
          </a:xfrm>
        </p:spPr>
        <p:txBody>
          <a:bodyPr>
            <a:normAutofit/>
          </a:bodyPr>
          <a:lstStyle/>
          <a:p>
            <a:r>
              <a:rPr lang="en-SA"/>
              <a:t>Electric and Magnetic fields</a:t>
            </a:r>
          </a:p>
          <a:p>
            <a:endParaRPr lang="en-SA"/>
          </a:p>
          <a:p>
            <a:r>
              <a:rPr lang="en-US"/>
              <a:t>F</a:t>
            </a:r>
            <a:r>
              <a:rPr lang="en-SA"/>
              <a:t>requency</a:t>
            </a:r>
          </a:p>
          <a:p>
            <a:endParaRPr lang="en-SA"/>
          </a:p>
          <a:p>
            <a:r>
              <a:rPr lang="en-SA"/>
              <a:t>Charging &amp; discharging</a:t>
            </a:r>
          </a:p>
          <a:p>
            <a:endParaRPr lang="en-SA"/>
          </a:p>
          <a:p>
            <a:r>
              <a:rPr lang="en-SA"/>
              <a:t>Increase in voltage, current, sound, etc.</a:t>
            </a:r>
          </a:p>
        </p:txBody>
      </p:sp>
      <p:pic>
        <p:nvPicPr>
          <p:cNvPr id="1026" name="Picture 2" descr="Graph showing Mechanical Resonant Frequency | Download Scientific Diagram">
            <a:extLst>
              <a:ext uri="{FF2B5EF4-FFF2-40B4-BE49-F238E27FC236}">
                <a16:creationId xmlns:a16="http://schemas.microsoft.com/office/drawing/2014/main" id="{13AB62EF-8475-9FD5-D824-AA9F9250B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0854" y="2262301"/>
            <a:ext cx="3296557" cy="233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30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5C18-03BC-5C92-7484-30ECEF7C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History of Computers</a:t>
            </a:r>
          </a:p>
        </p:txBody>
      </p:sp>
      <p:pic>
        <p:nvPicPr>
          <p:cNvPr id="1026" name="Picture 2" descr="Abacus Explained — Everything You Need To Know - History-Computer">
            <a:extLst>
              <a:ext uri="{FF2B5EF4-FFF2-40B4-BE49-F238E27FC236}">
                <a16:creationId xmlns:a16="http://schemas.microsoft.com/office/drawing/2014/main" id="{5D551C63-BAE3-7C5C-98AB-F148C7CA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69" b="94382" l="4500" r="96500">
                        <a14:foregroundMark x1="2750" y1="2247" x2="5500" y2="50936"/>
                        <a14:foregroundMark x1="5500" y1="50936" x2="11250" y2="70412"/>
                        <a14:foregroundMark x1="11250" y1="70412" x2="17000" y2="49438"/>
                        <a14:foregroundMark x1="17000" y1="49438" x2="25000" y2="69288"/>
                        <a14:foregroundMark x1="25000" y1="69288" x2="37250" y2="44569"/>
                        <a14:foregroundMark x1="37250" y1="44569" x2="52000" y2="51311"/>
                        <a14:foregroundMark x1="52000" y1="51311" x2="68500" y2="46442"/>
                        <a14:foregroundMark x1="68500" y1="46442" x2="76250" y2="62172"/>
                        <a14:foregroundMark x1="76250" y1="62172" x2="55250" y2="81648"/>
                        <a14:foregroundMark x1="55250" y1="81648" x2="14750" y2="69663"/>
                        <a14:foregroundMark x1="14750" y1="69663" x2="5250" y2="87266"/>
                        <a14:foregroundMark x1="5250" y1="87266" x2="35000" y2="89513"/>
                        <a14:foregroundMark x1="35000" y1="89513" x2="73250" y2="86142"/>
                        <a14:foregroundMark x1="73250" y1="86142" x2="90750" y2="92884"/>
                        <a14:foregroundMark x1="90750" y1="92884" x2="95750" y2="73783"/>
                        <a14:foregroundMark x1="95750" y1="73783" x2="96500" y2="5243"/>
                        <a14:foregroundMark x1="96500" y1="5243" x2="96500" y2="5243"/>
                        <a14:foregroundMark x1="96500" y1="4869" x2="25750" y2="4120"/>
                        <a14:foregroundMark x1="25750" y1="4120" x2="13500" y2="20225"/>
                        <a14:foregroundMark x1="13500" y1="20225" x2="5000" y2="4869"/>
                        <a14:foregroundMark x1="5000" y1="4869" x2="4500" y2="23221"/>
                        <a14:foregroundMark x1="4750" y1="94007" x2="17750" y2="94382"/>
                        <a14:foregroundMark x1="17750" y1="94382" x2="71500" y2="89888"/>
                        <a14:foregroundMark x1="71500" y1="89888" x2="83000" y2="89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531" y="2287093"/>
            <a:ext cx="3405292" cy="227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274E3A-5CF7-2661-EBCB-478A2E71E58F}"/>
              </a:ext>
            </a:extLst>
          </p:cNvPr>
          <p:cNvSpPr txBox="1"/>
          <p:nvPr/>
        </p:nvSpPr>
        <p:spPr>
          <a:xfrm>
            <a:off x="844531" y="4560125"/>
            <a:ext cx="3405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400" b="1">
                <a:solidFill>
                  <a:srgbClr val="FFC000"/>
                </a:solidFill>
              </a:rPr>
              <a:t>Abacus </a:t>
            </a:r>
            <a:r>
              <a:rPr lang="en-SA" sz="2400" b="1"/>
              <a:t>- </a:t>
            </a:r>
            <a:r>
              <a:rPr lang="en-SA" sz="2400" b="1">
                <a:solidFill>
                  <a:srgbClr val="92D050"/>
                </a:solidFill>
              </a:rPr>
              <a:t>2400 BC</a:t>
            </a:r>
          </a:p>
          <a:p>
            <a:pPr algn="ctr"/>
            <a:r>
              <a:rPr lang="en-SA" sz="2400" b="1">
                <a:solidFill>
                  <a:schemeClr val="bg1"/>
                </a:solidFill>
              </a:rPr>
              <a:t>Babylonia</a:t>
            </a:r>
          </a:p>
        </p:txBody>
      </p:sp>
      <p:pic>
        <p:nvPicPr>
          <p:cNvPr id="1028" name="Picture 4" descr="Napier, John (1550-1617)">
            <a:extLst>
              <a:ext uri="{FF2B5EF4-FFF2-40B4-BE49-F238E27FC236}">
                <a16:creationId xmlns:a16="http://schemas.microsoft.com/office/drawing/2014/main" id="{CA335FD1-AEBB-1F3C-B28C-3A156E4E8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87911" y="2287093"/>
            <a:ext cx="3266433" cy="22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4FC8D-91C0-BC91-81B9-D1FE68E6FB37}"/>
              </a:ext>
            </a:extLst>
          </p:cNvPr>
          <p:cNvSpPr txBox="1"/>
          <p:nvPr/>
        </p:nvSpPr>
        <p:spPr>
          <a:xfrm>
            <a:off x="4587911" y="4560125"/>
            <a:ext cx="3266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400" b="1">
                <a:solidFill>
                  <a:srgbClr val="FFC000"/>
                </a:solidFill>
              </a:rPr>
              <a:t>Napier’sBones </a:t>
            </a:r>
            <a:r>
              <a:rPr lang="en-SA" sz="2400" b="1"/>
              <a:t>- </a:t>
            </a:r>
            <a:r>
              <a:rPr lang="en-SA" sz="2400" b="1">
                <a:solidFill>
                  <a:srgbClr val="92D050"/>
                </a:solidFill>
              </a:rPr>
              <a:t>1617</a:t>
            </a:r>
          </a:p>
          <a:p>
            <a:pPr algn="ctr"/>
            <a:r>
              <a:rPr lang="en-SA" sz="2400" b="1">
                <a:solidFill>
                  <a:schemeClr val="bg1"/>
                </a:solidFill>
              </a:rPr>
              <a:t>Scotland</a:t>
            </a:r>
          </a:p>
        </p:txBody>
      </p:sp>
      <p:pic>
        <p:nvPicPr>
          <p:cNvPr id="1030" name="Picture 6" descr="Pascal's calculator - Wikipedia">
            <a:extLst>
              <a:ext uri="{FF2B5EF4-FFF2-40B4-BE49-F238E27FC236}">
                <a16:creationId xmlns:a16="http://schemas.microsoft.com/office/drawing/2014/main" id="{621D3B42-CE7A-E503-30B1-FCD8E0E93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7" b="96264" l="1364" r="97871">
                        <a14:foregroundMark x1="7775" y1="4248" x2="13756" y2="5067"/>
                        <a14:foregroundMark x1="13756" y1="5067" x2="21364" y2="4145"/>
                        <a14:foregroundMark x1="21364" y1="4145" x2="42488" y2="7984"/>
                        <a14:foregroundMark x1="42488" y1="7984" x2="57440" y2="6909"/>
                        <a14:foregroundMark x1="57440" y1="6909" x2="76340" y2="8240"/>
                        <a14:foregroundMark x1="76340" y1="8240" x2="86340" y2="5067"/>
                        <a14:foregroundMark x1="88062" y1="6653" x2="91818" y2="25793"/>
                        <a14:foregroundMark x1="91818" y1="25793" x2="92416" y2="38690"/>
                        <a14:foregroundMark x1="92416" y1="38690" x2="86340" y2="36438"/>
                        <a14:foregroundMark x1="86340" y1="36438" x2="87799" y2="9672"/>
                        <a14:foregroundMark x1="87799" y1="9672" x2="89593" y2="28454"/>
                        <a14:foregroundMark x1="89593" y1="28454" x2="89928" y2="6244"/>
                        <a14:foregroundMark x1="89928" y1="6244" x2="86818" y2="38588"/>
                        <a14:foregroundMark x1="93038" y1="32702" x2="94019" y2="56602"/>
                        <a14:foregroundMark x1="94019" y1="56602" x2="91914" y2="33009"/>
                        <a14:foregroundMark x1="91914" y1="33009" x2="95622" y2="42119"/>
                        <a14:foregroundMark x1="95622" y1="42119" x2="96866" y2="52508"/>
                        <a14:foregroundMark x1="96866" y1="52508" x2="94904" y2="38076"/>
                        <a14:foregroundMark x1="94904" y1="38076" x2="95144" y2="72108"/>
                        <a14:foregroundMark x1="95144" y1="72108" x2="93254" y2="37462"/>
                        <a14:foregroundMark x1="93254" y1="37462" x2="91053" y2="49949"/>
                        <a14:foregroundMark x1="91053" y1="49949" x2="89952" y2="76868"/>
                        <a14:foregroundMark x1="89952" y1="76868" x2="83684" y2="72057"/>
                        <a14:foregroundMark x1="83684" y1="72057" x2="81914" y2="83675"/>
                        <a14:foregroundMark x1="81914" y1="83675" x2="74785" y2="78506"/>
                        <a14:foregroundMark x1="74785" y1="78506" x2="68756" y2="81883"/>
                        <a14:foregroundMark x1="68756" y1="81883" x2="50598" y2="79734"/>
                        <a14:foregroundMark x1="50598" y1="79734" x2="9569" y2="93552"/>
                        <a14:foregroundMark x1="9569" y1="93552" x2="26244" y2="93705"/>
                        <a14:foregroundMark x1="26244" y1="93705" x2="32512" y2="92068"/>
                        <a14:foregroundMark x1="32512" y1="92068" x2="74522" y2="95087"/>
                        <a14:foregroundMark x1="74522" y1="95087" x2="85813" y2="93347"/>
                        <a14:foregroundMark x1="85813" y1="93347" x2="62799" y2="70931"/>
                        <a14:foregroundMark x1="62799" y1="70931" x2="24545" y2="73593"/>
                        <a14:foregroundMark x1="24545" y1="73593" x2="8804" y2="87155"/>
                        <a14:foregroundMark x1="8804" y1="87155" x2="6603" y2="76510"/>
                        <a14:foregroundMark x1="6603" y1="76510" x2="6986" y2="18782"/>
                        <a14:foregroundMark x1="6986" y1="18782" x2="12727" y2="14534"/>
                        <a14:foregroundMark x1="12727" y1="14534" x2="10072" y2="67042"/>
                        <a14:foregroundMark x1="10072" y1="67042" x2="5215" y2="80450"/>
                        <a14:foregroundMark x1="5215" y1="80450" x2="3971" y2="54452"/>
                        <a14:foregroundMark x1="3971" y1="54452" x2="6053" y2="48414"/>
                        <a14:foregroundMark x1="1699" y1="58240" x2="1364" y2="69191"/>
                        <a14:foregroundMark x1="1364" y1="69191" x2="3804" y2="64637"/>
                        <a14:foregroundMark x1="4545" y1="92272" x2="9019" y2="96008"/>
                        <a14:foregroundMark x1="5933" y1="97339" x2="20742" y2="97595"/>
                        <a14:foregroundMark x1="20742" y1="97595" x2="33301" y2="96776"/>
                        <a14:foregroundMark x1="33301" y1="96776" x2="52775" y2="97339"/>
                        <a14:foregroundMark x1="52775" y1="97339" x2="65789" y2="96264"/>
                        <a14:foregroundMark x1="65789" y1="96264" x2="68062" y2="96264"/>
                        <a14:foregroundMark x1="95407" y1="82702" x2="94163" y2="39099"/>
                        <a14:foregroundMark x1="97751" y1="66479" x2="97751" y2="66479"/>
                        <a14:foregroundMark x1="97392" y1="60901" x2="97895" y2="71801"/>
                        <a14:foregroundMark x1="97895" y1="71801" x2="97895" y2="71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92432" y="2660488"/>
            <a:ext cx="3266432" cy="152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1E101-60D1-5EAC-D715-DC67AD459F72}"/>
              </a:ext>
            </a:extLst>
          </p:cNvPr>
          <p:cNvSpPr txBox="1"/>
          <p:nvPr/>
        </p:nvSpPr>
        <p:spPr>
          <a:xfrm>
            <a:off x="8067304" y="4560125"/>
            <a:ext cx="3516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400" b="1">
                <a:solidFill>
                  <a:srgbClr val="FFC000"/>
                </a:solidFill>
              </a:rPr>
              <a:t>Pascal’s Calculator </a:t>
            </a:r>
            <a:r>
              <a:rPr lang="en-SA" sz="2400" b="1"/>
              <a:t>- </a:t>
            </a:r>
            <a:r>
              <a:rPr lang="en-SA" sz="2400" b="1">
                <a:solidFill>
                  <a:srgbClr val="92D050"/>
                </a:solidFill>
              </a:rPr>
              <a:t>1642</a:t>
            </a:r>
          </a:p>
          <a:p>
            <a:pPr algn="ctr"/>
            <a:r>
              <a:rPr lang="en-SA" sz="2400" b="1">
                <a:solidFill>
                  <a:schemeClr val="bg1"/>
                </a:solidFill>
              </a:rPr>
              <a:t>France</a:t>
            </a:r>
          </a:p>
        </p:txBody>
      </p:sp>
    </p:spTree>
    <p:extLst>
      <p:ext uri="{BB962C8B-B14F-4D97-AF65-F5344CB8AC3E}">
        <p14:creationId xmlns:p14="http://schemas.microsoft.com/office/powerpoint/2010/main" val="1876244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48E3-4464-6EAA-EC35-65E71E90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Superconducting Electrical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F64A-4ACC-D357-5313-76F5CD62A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/>
              <a:t>Electrical circuits = LC Circuits</a:t>
            </a:r>
          </a:p>
          <a:p>
            <a:endParaRPr lang="en-SA"/>
          </a:p>
          <a:p>
            <a:r>
              <a:rPr lang="en-SA"/>
              <a:t>What does it mean to be ‘Superconducting’?</a:t>
            </a:r>
          </a:p>
        </p:txBody>
      </p:sp>
      <p:pic>
        <p:nvPicPr>
          <p:cNvPr id="2050" name="Picture 2" descr="LC circuit - Wikipedia">
            <a:extLst>
              <a:ext uri="{FF2B5EF4-FFF2-40B4-BE49-F238E27FC236}">
                <a16:creationId xmlns:a16="http://schemas.microsoft.com/office/drawing/2014/main" id="{06596586-F3AC-2739-5F2D-39C492A3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6426" y="3968334"/>
            <a:ext cx="3435804" cy="251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anscient - Why superconducting qubits might be the path to quantum  advantage">
            <a:extLst>
              <a:ext uri="{FF2B5EF4-FFF2-40B4-BE49-F238E27FC236}">
                <a16:creationId xmlns:a16="http://schemas.microsoft.com/office/drawing/2014/main" id="{8C6493D7-CABB-96C9-0087-DC7671ED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9283" y="4118540"/>
            <a:ext cx="2161605" cy="22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E0F359-68FC-8DEE-65B2-21AD5DB8CED3}"/>
              </a:ext>
            </a:extLst>
          </p:cNvPr>
          <p:cNvCxnSpPr>
            <a:stCxn id="2050" idx="3"/>
          </p:cNvCxnSpPr>
          <p:nvPr/>
        </p:nvCxnSpPr>
        <p:spPr>
          <a:xfrm flipV="1">
            <a:off x="5312230" y="5228109"/>
            <a:ext cx="182879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825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30CC-E0D7-DDF5-ED2E-C660CC89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Superconductivity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AA901-4CF2-DA23-254B-C2F69587F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/>
          <a:lstStyle/>
          <a:p>
            <a:r>
              <a:rPr lang="en-SA"/>
              <a:t>What is conduction?</a:t>
            </a:r>
          </a:p>
          <a:p>
            <a:endParaRPr lang="en-SA"/>
          </a:p>
          <a:p>
            <a:r>
              <a:rPr lang="en-SA"/>
              <a:t>Superconductor </a:t>
            </a:r>
            <a:r>
              <a:rPr lang="en-SA">
                <a:sym typeface="Wingdings" pitchFamily="2" charset="2"/>
              </a:rPr>
              <a:t></a:t>
            </a:r>
            <a:r>
              <a:rPr lang="en-SA"/>
              <a:t> zero resistance</a:t>
            </a:r>
          </a:p>
          <a:p>
            <a:endParaRPr lang="en-SA"/>
          </a:p>
          <a:p>
            <a:r>
              <a:rPr lang="en-SA"/>
              <a:t>Magnetic field lines non-existent</a:t>
            </a:r>
          </a:p>
          <a:p>
            <a:endParaRPr lang="en-SA"/>
          </a:p>
          <a:p>
            <a:r>
              <a:rPr lang="en-SA"/>
              <a:t>Unique critical temperature for each material</a:t>
            </a:r>
          </a:p>
        </p:txBody>
      </p:sp>
      <p:pic>
        <p:nvPicPr>
          <p:cNvPr id="4" name="Picture 3" descr="Meissner effect - Wikipedia">
            <a:extLst>
              <a:ext uri="{FF2B5EF4-FFF2-40B4-BE49-F238E27FC236}">
                <a16:creationId xmlns:a16="http://schemas.microsoft.com/office/drawing/2014/main" id="{629C78A7-BA6C-D3E3-C39E-43DE11F5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6458" y="1035714"/>
            <a:ext cx="2450874" cy="245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perconductors">
            <a:extLst>
              <a:ext uri="{FF2B5EF4-FFF2-40B4-BE49-F238E27FC236}">
                <a16:creationId xmlns:a16="http://schemas.microsoft.com/office/drawing/2014/main" id="{3825DA16-6716-5063-0135-C99590159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9848" y="3635619"/>
            <a:ext cx="3544095" cy="2935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929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8AE0-FFB2-83C2-ED81-C9835310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Superconductivity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B440-6DE7-44EC-143C-CE5E2CB6E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>
            <a:normAutofit/>
          </a:bodyPr>
          <a:lstStyle/>
          <a:p>
            <a:r>
              <a:rPr lang="en-SA"/>
              <a:t>Crystal lattice of metals</a:t>
            </a:r>
          </a:p>
          <a:p>
            <a:endParaRPr lang="en-SA"/>
          </a:p>
          <a:p>
            <a:r>
              <a:rPr lang="en-SA"/>
              <a:t>Cooper pairs (1956)</a:t>
            </a:r>
          </a:p>
          <a:p>
            <a:endParaRPr lang="en-SA"/>
          </a:p>
          <a:p>
            <a:r>
              <a:rPr lang="en-SA"/>
              <a:t>BCS Theory (1972 Nobel Prize)</a:t>
            </a:r>
          </a:p>
          <a:p>
            <a:pPr lvl="1"/>
            <a:r>
              <a:rPr lang="en-SA"/>
              <a:t>John Bardeen</a:t>
            </a:r>
          </a:p>
          <a:p>
            <a:pPr lvl="1"/>
            <a:r>
              <a:rPr lang="en-SA"/>
              <a:t>Leon Cooper</a:t>
            </a:r>
          </a:p>
          <a:p>
            <a:pPr lvl="1"/>
            <a:r>
              <a:rPr lang="en-US"/>
              <a:t>Robert Schrieffer</a:t>
            </a:r>
            <a:endParaRPr lang="en-S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8AF83-6FB0-1BF6-223C-1534A331A6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878" y="4434668"/>
            <a:ext cx="3648303" cy="2285866"/>
          </a:xfrm>
          <a:prstGeom prst="rect">
            <a:avLst/>
          </a:prstGeom>
        </p:spPr>
      </p:pic>
      <p:pic>
        <p:nvPicPr>
          <p:cNvPr id="3080" name="Picture 8" descr="The Fascinating Secret Behind Crystals That Shrink When Heated">
            <a:extLst>
              <a:ext uri="{FF2B5EF4-FFF2-40B4-BE49-F238E27FC236}">
                <a16:creationId xmlns:a16="http://schemas.microsoft.com/office/drawing/2014/main" id="{3ADD4E60-46D5-C463-8F64-D1BE3DD4E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180" r="20846"/>
          <a:stretch/>
        </p:blipFill>
        <p:spPr bwMode="auto">
          <a:xfrm>
            <a:off x="6658878" y="1749286"/>
            <a:ext cx="2610983" cy="253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81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B9ACE-3064-FE59-ACC2-62CDD5CD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Josephson Junctions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F70DB-D283-A15D-636B-CB33D2C4C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017040"/>
                <a:ext cx="9905999" cy="48409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Brian David </a:t>
                </a:r>
                <a:r>
                  <a:rPr lang="en-US" err="1"/>
                  <a:t>Joesphson</a:t>
                </a:r>
                <a:r>
                  <a:rPr lang="en-US"/>
                  <a:t> (1962)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func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S-I-S, S-N-S, S-C-S</a:t>
                </a:r>
              </a:p>
              <a:p>
                <a:endParaRPr lang="en-US"/>
              </a:p>
              <a:p>
                <a:r>
                  <a:rPr lang="en-SA"/>
                  <a:t>NL inductors</a:t>
                </a:r>
              </a:p>
              <a:p>
                <a:endParaRPr lang="en-SA"/>
              </a:p>
              <a:p>
                <a:r>
                  <a:rPr lang="en-SA"/>
                  <a:t>LC + NLC = qubit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F70DB-D283-A15D-636B-CB33D2C4C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017040"/>
                <a:ext cx="9905999" cy="4840959"/>
              </a:xfrm>
              <a:blipFill>
                <a:blip r:embed="rId2"/>
                <a:stretch>
                  <a:fillRect l="-1231" t="-2267" b="-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Schematic diagram of ac Josephson junction. Both electrodes are... |  Download Scientific Diagram">
            <a:extLst>
              <a:ext uri="{FF2B5EF4-FFF2-40B4-BE49-F238E27FC236}">
                <a16:creationId xmlns:a16="http://schemas.microsoft.com/office/drawing/2014/main" id="{E535E01D-6A5C-8F73-AE4E-9F97E2BA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300" y="2017041"/>
            <a:ext cx="3469368" cy="124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) Circuit of an LC-oscillator with inductance L and capacitance C. We... |  Download Scientific Diagram">
            <a:extLst>
              <a:ext uri="{FF2B5EF4-FFF2-40B4-BE49-F238E27FC236}">
                <a16:creationId xmlns:a16="http://schemas.microsoft.com/office/drawing/2014/main" id="{80C46CC5-2474-2738-46C4-835B0649A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300" y="3429000"/>
            <a:ext cx="3469368" cy="312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71B355D-A677-8492-925B-51E063F495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7257" y="2017041"/>
            <a:ext cx="3175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68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D2AD-9978-1EB2-88A9-6DA796D4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The physical superconducting qubit</a:t>
            </a:r>
          </a:p>
        </p:txBody>
      </p:sp>
      <p:pic>
        <p:nvPicPr>
          <p:cNvPr id="5122" name="Picture 2" descr="architecture - How is a physical qubit measured and how is the result  interpreted? - Quantum Computing Stack Exchange">
            <a:extLst>
              <a:ext uri="{FF2B5EF4-FFF2-40B4-BE49-F238E27FC236}">
                <a16:creationId xmlns:a16="http://schemas.microsoft.com/office/drawing/2014/main" id="{218055E5-B551-7FC6-DAD3-123AA5861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4221" y="1672543"/>
            <a:ext cx="6064928" cy="505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0D446EE-F6B1-183F-F8A9-E3ED2D2933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115" y="1672543"/>
            <a:ext cx="4285932" cy="31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67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6CA6-15B6-C14B-2260-3FEC5D5E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Design &amp; simulation of resonators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7C598-1390-249B-BAE4-FC17DDBC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/>
              <a:t>ANSYS HFSS, COMSOL, …</a:t>
            </a:r>
          </a:p>
          <a:p>
            <a:endParaRPr lang="en-SA"/>
          </a:p>
          <a:p>
            <a:r>
              <a:rPr lang="en-SA"/>
              <a:t>Dimensions</a:t>
            </a:r>
          </a:p>
          <a:p>
            <a:endParaRPr lang="en-SA"/>
          </a:p>
          <a:p>
            <a:r>
              <a:rPr lang="en-SA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A5AD9-0030-D26A-4FAC-665FCD81EB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5599" y="2033661"/>
            <a:ext cx="5732036" cy="310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92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4D43-0EA0-8DBB-01A1-2B8F0727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S-parameters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5EDD7-BC61-A2B5-9A91-A26D8BFB5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Electromagnetic field behaviour inside the material</a:t>
            </a:r>
          </a:p>
          <a:p>
            <a:endParaRPr lang="en-US"/>
          </a:p>
          <a:p>
            <a:r>
              <a:rPr lang="en-US"/>
              <a:t>Resonance frequencies</a:t>
            </a:r>
            <a:endParaRPr lang="en-S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83034-6BEB-F33D-CCF9-B72EF209AF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12230" y="3138600"/>
            <a:ext cx="6435181" cy="1763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7794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3336-A404-C2D8-744A-7FD438DE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S-parameters</a:t>
            </a:r>
          </a:p>
        </p:txBody>
      </p:sp>
      <p:pic>
        <p:nvPicPr>
          <p:cNvPr id="4" name="Picture 2" descr="S-parameters versus frequency for the unloaded CPW, the CPW loaded with...  | Download Scientific Diagram">
            <a:extLst>
              <a:ext uri="{FF2B5EF4-FFF2-40B4-BE49-F238E27FC236}">
                <a16:creationId xmlns:a16="http://schemas.microsoft.com/office/drawing/2014/main" id="{7BA659BC-7EEB-EDED-1780-B97FC3FB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9105" y="1885013"/>
            <a:ext cx="8770614" cy="435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206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3C3F-D501-B659-F3E8-092501E6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S-parameters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3D14F-0482-632D-2559-2126134A4F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7066" y="1810792"/>
            <a:ext cx="8754691" cy="47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11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5469-3313-4610-1B0A-93AD8267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Fabrication process</a:t>
            </a:r>
          </a:p>
        </p:txBody>
      </p:sp>
      <p:pic>
        <p:nvPicPr>
          <p:cNvPr id="4" name="Picture 2" descr="Qubit fabrication process and SEM images of the SOI device. (a) Five... |  Download Scientific Diagram">
            <a:extLst>
              <a:ext uri="{FF2B5EF4-FFF2-40B4-BE49-F238E27FC236}">
                <a16:creationId xmlns:a16="http://schemas.microsoft.com/office/drawing/2014/main" id="{3D0D6B1F-CEB9-44EE-7DCB-83D6ECD5BD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2817" y="2329543"/>
            <a:ext cx="8806366" cy="404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60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5C18-03BC-5C92-7484-30ECEF7C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History of Computers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4FC8D-91C0-BC91-81B9-D1FE68E6FB37}"/>
              </a:ext>
            </a:extLst>
          </p:cNvPr>
          <p:cNvSpPr txBox="1"/>
          <p:nvPr/>
        </p:nvSpPr>
        <p:spPr>
          <a:xfrm>
            <a:off x="890649" y="5035135"/>
            <a:ext cx="3597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400" b="1">
                <a:solidFill>
                  <a:srgbClr val="FFC000"/>
                </a:solidFill>
              </a:rPr>
              <a:t>Analytical Engine </a:t>
            </a:r>
            <a:r>
              <a:rPr lang="en-SA" sz="2400" b="1"/>
              <a:t>- </a:t>
            </a:r>
            <a:r>
              <a:rPr lang="en-SA" sz="2400" b="1">
                <a:solidFill>
                  <a:srgbClr val="92D050"/>
                </a:solidFill>
              </a:rPr>
              <a:t>1833</a:t>
            </a:r>
          </a:p>
          <a:p>
            <a:pPr algn="ctr"/>
            <a:r>
              <a:rPr lang="en-SA" sz="2400" b="1">
                <a:solidFill>
                  <a:schemeClr val="bg1"/>
                </a:solidFill>
              </a:rPr>
              <a:t>Charles Babbage, England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1E101-60D1-5EAC-D715-DC67AD459F72}"/>
              </a:ext>
            </a:extLst>
          </p:cNvPr>
          <p:cNvSpPr txBox="1"/>
          <p:nvPr/>
        </p:nvSpPr>
        <p:spPr>
          <a:xfrm>
            <a:off x="7807159" y="5035134"/>
            <a:ext cx="3932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400" b="1">
                <a:solidFill>
                  <a:srgbClr val="FFC000"/>
                </a:solidFill>
              </a:rPr>
              <a:t>Transistor Computers</a:t>
            </a:r>
            <a:r>
              <a:rPr lang="en-SA" sz="2400" b="1" baseline="30000">
                <a:solidFill>
                  <a:srgbClr val="FFC000"/>
                </a:solidFill>
              </a:rPr>
              <a:t>2</a:t>
            </a:r>
            <a:r>
              <a:rPr lang="en-SA" sz="2400" b="1">
                <a:solidFill>
                  <a:srgbClr val="FFC000"/>
                </a:solidFill>
              </a:rPr>
              <a:t> </a:t>
            </a:r>
            <a:r>
              <a:rPr lang="en-SA" sz="2400" b="1"/>
              <a:t>- </a:t>
            </a:r>
            <a:r>
              <a:rPr lang="en-SA" sz="2400" b="1">
                <a:solidFill>
                  <a:srgbClr val="92D050"/>
                </a:solidFill>
              </a:rPr>
              <a:t>1956</a:t>
            </a:r>
          </a:p>
          <a:p>
            <a:pPr algn="ctr"/>
            <a:endParaRPr lang="en-SA" sz="2400" b="1">
              <a:solidFill>
                <a:schemeClr val="bg1"/>
              </a:solidFill>
            </a:endParaRPr>
          </a:p>
        </p:txBody>
      </p:sp>
      <p:pic>
        <p:nvPicPr>
          <p:cNvPr id="2050" name="Picture 2" descr="Computer history cheatsheet: from vacuum tubes to smartphones | Przemek  takes notes">
            <a:extLst>
              <a:ext uri="{FF2B5EF4-FFF2-40B4-BE49-F238E27FC236}">
                <a16:creationId xmlns:a16="http://schemas.microsoft.com/office/drawing/2014/main" id="{1BEF9C2A-64A2-19DB-D0FE-12319C1A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3701" y="2395375"/>
            <a:ext cx="3113457" cy="225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alytical Engine - Wikipedia">
            <a:extLst>
              <a:ext uri="{FF2B5EF4-FFF2-40B4-BE49-F238E27FC236}">
                <a16:creationId xmlns:a16="http://schemas.microsoft.com/office/drawing/2014/main" id="{D295A3E1-90E3-6722-2945-40FFDB9CC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0" b="95671" l="0" r="97173">
                        <a14:foregroundMark x1="60429" y1="18757" x2="67934" y2="18868"/>
                        <a14:foregroundMark x1="67934" y1="18868" x2="65107" y2="30855"/>
                        <a14:foregroundMark x1="65107" y1="30855" x2="66179" y2="37403"/>
                        <a14:foregroundMark x1="63060" y1="41731" x2="65400" y2="50610"/>
                        <a14:foregroundMark x1="65400" y1="50610" x2="58187" y2="66704"/>
                        <a14:foregroundMark x1="58187" y1="66704" x2="53216" y2="71698"/>
                        <a14:foregroundMark x1="53216" y1="71698" x2="30312" y2="72142"/>
                        <a14:foregroundMark x1="30312" y1="72142" x2="24269" y2="68701"/>
                        <a14:foregroundMark x1="24269" y1="68701" x2="13255" y2="39179"/>
                        <a14:foregroundMark x1="13255" y1="39179" x2="11891" y2="23529"/>
                        <a14:foregroundMark x1="11891" y1="23529" x2="13060" y2="15538"/>
                        <a14:foregroundMark x1="13060" y1="15538" x2="24172" y2="13541"/>
                        <a14:foregroundMark x1="24172" y1="13541" x2="58674" y2="23418"/>
                        <a14:foregroundMark x1="58674" y1="23418" x2="58772" y2="23529"/>
                        <a14:foregroundMark x1="74172" y1="14095" x2="73977" y2="21199"/>
                        <a14:foregroundMark x1="45127" y1="90011" x2="74074" y2="95671"/>
                        <a14:foregroundMark x1="74074" y1="95671" x2="82554" y2="864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2248" y="2287092"/>
            <a:ext cx="2814745" cy="24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F8EBE-12AE-D3AC-80B1-AB24446CB578}"/>
              </a:ext>
            </a:extLst>
          </p:cNvPr>
          <p:cNvSpPr txBox="1"/>
          <p:nvPr/>
        </p:nvSpPr>
        <p:spPr>
          <a:xfrm>
            <a:off x="4547784" y="5035135"/>
            <a:ext cx="3405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400" b="1">
                <a:solidFill>
                  <a:srgbClr val="FFC000"/>
                </a:solidFill>
              </a:rPr>
              <a:t>Vacuum Tubes</a:t>
            </a:r>
            <a:r>
              <a:rPr lang="en-SA" sz="2400" b="1" baseline="30000">
                <a:solidFill>
                  <a:srgbClr val="FFC000"/>
                </a:solidFill>
              </a:rPr>
              <a:t>1</a:t>
            </a:r>
            <a:r>
              <a:rPr lang="en-SA" sz="2400" b="1">
                <a:solidFill>
                  <a:srgbClr val="FFC000"/>
                </a:solidFill>
              </a:rPr>
              <a:t> </a:t>
            </a:r>
            <a:r>
              <a:rPr lang="en-SA" sz="2400" b="1"/>
              <a:t>-</a:t>
            </a:r>
            <a:r>
              <a:rPr lang="en-SA" sz="2400" b="1">
                <a:solidFill>
                  <a:srgbClr val="FFC000"/>
                </a:solidFill>
              </a:rPr>
              <a:t> </a:t>
            </a:r>
            <a:r>
              <a:rPr lang="en-SA" sz="2400" b="1">
                <a:solidFill>
                  <a:srgbClr val="92D050"/>
                </a:solidFill>
              </a:rPr>
              <a:t>1951</a:t>
            </a:r>
          </a:p>
          <a:p>
            <a:pPr algn="ctr"/>
            <a:endParaRPr lang="en-SA" sz="2400" b="1">
              <a:solidFill>
                <a:schemeClr val="bg1"/>
              </a:solidFill>
            </a:endParaRPr>
          </a:p>
        </p:txBody>
      </p:sp>
      <p:pic>
        <p:nvPicPr>
          <p:cNvPr id="2054" name="Picture 6" descr="Transistor computer - Wikipedia">
            <a:extLst>
              <a:ext uri="{FF2B5EF4-FFF2-40B4-BE49-F238E27FC236}">
                <a16:creationId xmlns:a16="http://schemas.microsoft.com/office/drawing/2014/main" id="{35F8BFEE-B319-3235-AD1B-DF7B1E226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89860" y="2003806"/>
            <a:ext cx="2271574" cy="28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171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88F5-8D72-ED4B-2033-2F051FE6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What next?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8CA9170-4254-9BFD-005E-FF80265DBD71}"/>
              </a:ext>
            </a:extLst>
          </p:cNvPr>
          <p:cNvSpPr/>
          <p:nvPr/>
        </p:nvSpPr>
        <p:spPr>
          <a:xfrm>
            <a:off x="1884361" y="2249487"/>
            <a:ext cx="8420099" cy="3541714"/>
          </a:xfrm>
          <a:prstGeom prst="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23856CF-BCB7-00AB-922E-824CD3BDBC9B}"/>
              </a:ext>
            </a:extLst>
          </p:cNvPr>
          <p:cNvSpPr/>
          <p:nvPr/>
        </p:nvSpPr>
        <p:spPr>
          <a:xfrm>
            <a:off x="1141714" y="3312001"/>
            <a:ext cx="3135408" cy="1416685"/>
          </a:xfrm>
          <a:custGeom>
            <a:avLst/>
            <a:gdLst>
              <a:gd name="connsiteX0" fmla="*/ 0 w 3135408"/>
              <a:gd name="connsiteY0" fmla="*/ 236119 h 1416685"/>
              <a:gd name="connsiteX1" fmla="*/ 236119 w 3135408"/>
              <a:gd name="connsiteY1" fmla="*/ 0 h 1416685"/>
              <a:gd name="connsiteX2" fmla="*/ 2899289 w 3135408"/>
              <a:gd name="connsiteY2" fmla="*/ 0 h 1416685"/>
              <a:gd name="connsiteX3" fmla="*/ 3135408 w 3135408"/>
              <a:gd name="connsiteY3" fmla="*/ 236119 h 1416685"/>
              <a:gd name="connsiteX4" fmla="*/ 3135408 w 3135408"/>
              <a:gd name="connsiteY4" fmla="*/ 1180566 h 1416685"/>
              <a:gd name="connsiteX5" fmla="*/ 2899289 w 3135408"/>
              <a:gd name="connsiteY5" fmla="*/ 1416685 h 1416685"/>
              <a:gd name="connsiteX6" fmla="*/ 236119 w 3135408"/>
              <a:gd name="connsiteY6" fmla="*/ 1416685 h 1416685"/>
              <a:gd name="connsiteX7" fmla="*/ 0 w 3135408"/>
              <a:gd name="connsiteY7" fmla="*/ 1180566 h 1416685"/>
              <a:gd name="connsiteX8" fmla="*/ 0 w 3135408"/>
              <a:gd name="connsiteY8" fmla="*/ 236119 h 141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5408" h="1416685">
                <a:moveTo>
                  <a:pt x="0" y="236119"/>
                </a:moveTo>
                <a:cubicBezTo>
                  <a:pt x="0" y="105714"/>
                  <a:pt x="105714" y="0"/>
                  <a:pt x="236119" y="0"/>
                </a:cubicBezTo>
                <a:lnTo>
                  <a:pt x="2899289" y="0"/>
                </a:lnTo>
                <a:cubicBezTo>
                  <a:pt x="3029694" y="0"/>
                  <a:pt x="3135408" y="105714"/>
                  <a:pt x="3135408" y="236119"/>
                </a:cubicBezTo>
                <a:lnTo>
                  <a:pt x="3135408" y="1180566"/>
                </a:lnTo>
                <a:cubicBezTo>
                  <a:pt x="3135408" y="1310971"/>
                  <a:pt x="3029694" y="1416685"/>
                  <a:pt x="2899289" y="1416685"/>
                </a:cubicBezTo>
                <a:lnTo>
                  <a:pt x="236119" y="1416685"/>
                </a:lnTo>
                <a:cubicBezTo>
                  <a:pt x="105714" y="1416685"/>
                  <a:pt x="0" y="1310971"/>
                  <a:pt x="0" y="1180566"/>
                </a:cubicBezTo>
                <a:lnTo>
                  <a:pt x="0" y="23611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2027" tIns="172027" rIns="172027" bIns="172027" numCol="1" spcCol="1270" anchor="t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/>
              <a:t>Theory</a:t>
            </a:r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100" kern="1200"/>
              <a:t>History of Computer</a:t>
            </a:r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100" kern="1200"/>
              <a:t>Quantum Mechanics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3AC7DAD-C37A-E743-9670-9E31E0B2F476}"/>
              </a:ext>
            </a:extLst>
          </p:cNvPr>
          <p:cNvSpPr/>
          <p:nvPr/>
        </p:nvSpPr>
        <p:spPr>
          <a:xfrm>
            <a:off x="4526707" y="3312001"/>
            <a:ext cx="3135408" cy="1416685"/>
          </a:xfrm>
          <a:custGeom>
            <a:avLst/>
            <a:gdLst>
              <a:gd name="connsiteX0" fmla="*/ 0 w 3135408"/>
              <a:gd name="connsiteY0" fmla="*/ 236119 h 1416685"/>
              <a:gd name="connsiteX1" fmla="*/ 236119 w 3135408"/>
              <a:gd name="connsiteY1" fmla="*/ 0 h 1416685"/>
              <a:gd name="connsiteX2" fmla="*/ 2899289 w 3135408"/>
              <a:gd name="connsiteY2" fmla="*/ 0 h 1416685"/>
              <a:gd name="connsiteX3" fmla="*/ 3135408 w 3135408"/>
              <a:gd name="connsiteY3" fmla="*/ 236119 h 1416685"/>
              <a:gd name="connsiteX4" fmla="*/ 3135408 w 3135408"/>
              <a:gd name="connsiteY4" fmla="*/ 1180566 h 1416685"/>
              <a:gd name="connsiteX5" fmla="*/ 2899289 w 3135408"/>
              <a:gd name="connsiteY5" fmla="*/ 1416685 h 1416685"/>
              <a:gd name="connsiteX6" fmla="*/ 236119 w 3135408"/>
              <a:gd name="connsiteY6" fmla="*/ 1416685 h 1416685"/>
              <a:gd name="connsiteX7" fmla="*/ 0 w 3135408"/>
              <a:gd name="connsiteY7" fmla="*/ 1180566 h 1416685"/>
              <a:gd name="connsiteX8" fmla="*/ 0 w 3135408"/>
              <a:gd name="connsiteY8" fmla="*/ 236119 h 141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5408" h="1416685">
                <a:moveTo>
                  <a:pt x="0" y="236119"/>
                </a:moveTo>
                <a:cubicBezTo>
                  <a:pt x="0" y="105714"/>
                  <a:pt x="105714" y="0"/>
                  <a:pt x="236119" y="0"/>
                </a:cubicBezTo>
                <a:lnTo>
                  <a:pt x="2899289" y="0"/>
                </a:lnTo>
                <a:cubicBezTo>
                  <a:pt x="3029694" y="0"/>
                  <a:pt x="3135408" y="105714"/>
                  <a:pt x="3135408" y="236119"/>
                </a:cubicBezTo>
                <a:lnTo>
                  <a:pt x="3135408" y="1180566"/>
                </a:lnTo>
                <a:cubicBezTo>
                  <a:pt x="3135408" y="1310971"/>
                  <a:pt x="3029694" y="1416685"/>
                  <a:pt x="2899289" y="1416685"/>
                </a:cubicBezTo>
                <a:lnTo>
                  <a:pt x="236119" y="1416685"/>
                </a:lnTo>
                <a:cubicBezTo>
                  <a:pt x="105714" y="1416685"/>
                  <a:pt x="0" y="1310971"/>
                  <a:pt x="0" y="1180566"/>
                </a:cubicBezTo>
                <a:lnTo>
                  <a:pt x="0" y="23611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2027" tIns="172027" rIns="172027" bIns="172027" numCol="1" spcCol="1270" anchor="t" anchorCtr="0">
            <a:noAutofit/>
          </a:bodyPr>
          <a:lstStyle/>
          <a:p>
            <a:pPr marL="0" lvl="0" indent="0" algn="l" defTabSz="12001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/>
              <a:t>Hardware</a:t>
            </a:r>
          </a:p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100" kern="1200"/>
              <a:t>Superconducting Circuits</a:t>
            </a:r>
          </a:p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100" kern="1200"/>
              <a:t>Design &amp; simulation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204F0DC-85E9-60AC-FFB3-F164524D6DDB}"/>
              </a:ext>
            </a:extLst>
          </p:cNvPr>
          <p:cNvSpPr/>
          <p:nvPr/>
        </p:nvSpPr>
        <p:spPr>
          <a:xfrm>
            <a:off x="7911700" y="3312001"/>
            <a:ext cx="3135408" cy="1416685"/>
          </a:xfrm>
          <a:custGeom>
            <a:avLst/>
            <a:gdLst>
              <a:gd name="connsiteX0" fmla="*/ 0 w 3135408"/>
              <a:gd name="connsiteY0" fmla="*/ 236119 h 1416685"/>
              <a:gd name="connsiteX1" fmla="*/ 236119 w 3135408"/>
              <a:gd name="connsiteY1" fmla="*/ 0 h 1416685"/>
              <a:gd name="connsiteX2" fmla="*/ 2899289 w 3135408"/>
              <a:gd name="connsiteY2" fmla="*/ 0 h 1416685"/>
              <a:gd name="connsiteX3" fmla="*/ 3135408 w 3135408"/>
              <a:gd name="connsiteY3" fmla="*/ 236119 h 1416685"/>
              <a:gd name="connsiteX4" fmla="*/ 3135408 w 3135408"/>
              <a:gd name="connsiteY4" fmla="*/ 1180566 h 1416685"/>
              <a:gd name="connsiteX5" fmla="*/ 2899289 w 3135408"/>
              <a:gd name="connsiteY5" fmla="*/ 1416685 h 1416685"/>
              <a:gd name="connsiteX6" fmla="*/ 236119 w 3135408"/>
              <a:gd name="connsiteY6" fmla="*/ 1416685 h 1416685"/>
              <a:gd name="connsiteX7" fmla="*/ 0 w 3135408"/>
              <a:gd name="connsiteY7" fmla="*/ 1180566 h 1416685"/>
              <a:gd name="connsiteX8" fmla="*/ 0 w 3135408"/>
              <a:gd name="connsiteY8" fmla="*/ 236119 h 141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5408" h="1416685">
                <a:moveTo>
                  <a:pt x="0" y="236119"/>
                </a:moveTo>
                <a:cubicBezTo>
                  <a:pt x="0" y="105714"/>
                  <a:pt x="105714" y="0"/>
                  <a:pt x="236119" y="0"/>
                </a:cubicBezTo>
                <a:lnTo>
                  <a:pt x="2899289" y="0"/>
                </a:lnTo>
                <a:cubicBezTo>
                  <a:pt x="3029694" y="0"/>
                  <a:pt x="3135408" y="105714"/>
                  <a:pt x="3135408" y="236119"/>
                </a:cubicBezTo>
                <a:lnTo>
                  <a:pt x="3135408" y="1180566"/>
                </a:lnTo>
                <a:cubicBezTo>
                  <a:pt x="3135408" y="1310971"/>
                  <a:pt x="3029694" y="1416685"/>
                  <a:pt x="2899289" y="1416685"/>
                </a:cubicBezTo>
                <a:lnTo>
                  <a:pt x="236119" y="1416685"/>
                </a:lnTo>
                <a:cubicBezTo>
                  <a:pt x="105714" y="1416685"/>
                  <a:pt x="0" y="1310971"/>
                  <a:pt x="0" y="1180566"/>
                </a:cubicBezTo>
                <a:lnTo>
                  <a:pt x="0" y="23611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2027" tIns="172027" rIns="172027" bIns="172027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/>
              <a:t>Quantum Algorithms</a:t>
            </a:r>
          </a:p>
        </p:txBody>
      </p:sp>
    </p:spTree>
    <p:extLst>
      <p:ext uri="{BB962C8B-B14F-4D97-AF65-F5344CB8AC3E}">
        <p14:creationId xmlns:p14="http://schemas.microsoft.com/office/powerpoint/2010/main" val="348115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CB7A-7F2E-7E29-464E-D50DDDE2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AC93C-4D97-EE03-4D26-2B8333F38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4"/>
          </a:xfrm>
        </p:spPr>
        <p:txBody>
          <a:bodyPr>
            <a:normAutofit/>
          </a:bodyPr>
          <a:lstStyle/>
          <a:p>
            <a:r>
              <a:rPr lang="en-SA"/>
              <a:t>Qiskit (IBM)</a:t>
            </a:r>
          </a:p>
          <a:p>
            <a:pPr lvl="1"/>
            <a:r>
              <a:rPr lang="en-SA"/>
              <a:t>Introductory course: </a:t>
            </a:r>
            <a:r>
              <a:rPr lang="en-US">
                <a:hlinkClick r:id="rId2"/>
              </a:rPr>
              <a:t>https://learn.qiskit.org/course/introduction/why-quantum-computing</a:t>
            </a:r>
            <a:endParaRPr lang="en-SA"/>
          </a:p>
          <a:p>
            <a:pPr lvl="1"/>
            <a:r>
              <a:rPr lang="en-SA"/>
              <a:t>Textbook: </a:t>
            </a:r>
            <a:r>
              <a:rPr lang="en-US">
                <a:hlinkClick r:id="rId3"/>
              </a:rPr>
              <a:t>https://qiskit.org/textbook/preface.html</a:t>
            </a:r>
            <a:endParaRPr lang="en-SA"/>
          </a:p>
          <a:p>
            <a:pPr lvl="1"/>
            <a:r>
              <a:rPr lang="en-SA"/>
              <a:t>Projects + </a:t>
            </a:r>
          </a:p>
          <a:p>
            <a:endParaRPr lang="en-SA"/>
          </a:p>
          <a:p>
            <a:r>
              <a:rPr lang="en-SA"/>
              <a:t>Theory </a:t>
            </a:r>
            <a:r>
              <a:rPr lang="en-SA">
                <a:sym typeface="Wingdings" pitchFamily="2" charset="2"/>
              </a:rPr>
              <a:t> application</a:t>
            </a:r>
          </a:p>
          <a:p>
            <a:pPr lvl="1"/>
            <a:r>
              <a:rPr lang="en-US">
                <a:sym typeface="Wingdings" pitchFamily="2" charset="2"/>
              </a:rPr>
              <a:t>Quantum Computation and Quantum Information</a:t>
            </a:r>
            <a:r>
              <a:rPr lang="en-SA">
                <a:sym typeface="Wingdings" pitchFamily="2" charset="2"/>
              </a:rPr>
              <a:t> </a:t>
            </a:r>
            <a:r>
              <a:rPr lang="en-US">
                <a:sym typeface="Wingdings" pitchFamily="2" charset="2"/>
              </a:rPr>
              <a:t>by Isaac Chuang and Michael Nielsen</a:t>
            </a:r>
            <a:endParaRPr lang="en-SA">
              <a:sym typeface="Wingdings" pitchFamily="2" charset="2"/>
            </a:endParaRPr>
          </a:p>
          <a:p>
            <a:endParaRPr lang="en-SA">
              <a:sym typeface="Wingdings" pitchFamily="2" charset="2"/>
            </a:endParaRPr>
          </a:p>
          <a:p>
            <a:r>
              <a:rPr lang="en-SA">
                <a:sym typeface="Wingdings" pitchFamily="2" charset="2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238697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A3180C-6475-DD5C-F0B6-A581D7D6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Quantum Algorithms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CEDD8-BA49-862C-602C-677AF5C16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21312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53798-C10A-57D6-F84D-BE47B225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EC422-DA51-9C39-0424-166C56C81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/>
          <a:lstStyle/>
          <a:p>
            <a:r>
              <a:rPr lang="en-SA"/>
              <a:t>Quantum gates</a:t>
            </a:r>
          </a:p>
          <a:p>
            <a:endParaRPr lang="en-SA"/>
          </a:p>
          <a:p>
            <a:r>
              <a:rPr lang="en-SA"/>
              <a:t>Quantum circuits</a:t>
            </a:r>
          </a:p>
          <a:p>
            <a:endParaRPr lang="en-SA"/>
          </a:p>
          <a:p>
            <a:r>
              <a:rPr lang="en-SA"/>
              <a:t>Theory </a:t>
            </a:r>
            <a:r>
              <a:rPr lang="en-SA">
                <a:sym typeface="Wingdings" pitchFamily="2" charset="2"/>
              </a:rPr>
              <a:t> implementation</a:t>
            </a:r>
          </a:p>
          <a:p>
            <a:endParaRPr lang="en-SA">
              <a:sym typeface="Wingdings" pitchFamily="2" charset="2"/>
            </a:endParaRPr>
          </a:p>
          <a:p>
            <a:r>
              <a:rPr lang="en-SA">
                <a:sym typeface="Wingdings" pitchFamily="2" charset="2"/>
              </a:rPr>
              <a:t>Fully developed algorithms</a:t>
            </a:r>
            <a:endParaRPr lang="en-SA"/>
          </a:p>
        </p:txBody>
      </p:sp>
      <p:pic>
        <p:nvPicPr>
          <p:cNvPr id="6" name="Picture 2" descr="The Atoms of Computation">
            <a:extLst>
              <a:ext uri="{FF2B5EF4-FFF2-40B4-BE49-F238E27FC236}">
                <a16:creationId xmlns:a16="http://schemas.microsoft.com/office/drawing/2014/main" id="{71216EC6-B1B0-655C-B0CA-8296BC6F3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0501" y="2097088"/>
            <a:ext cx="5662813" cy="299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633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962E-9F40-C1E5-0052-9EBC1A64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Quantum gates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F079C5-6D4B-E2DF-ABFE-925312D4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>
            <a:normAutofit lnSpcReduction="10000"/>
          </a:bodyPr>
          <a:lstStyle/>
          <a:p>
            <a:r>
              <a:rPr lang="en-US"/>
              <a:t>States initialized to |0&gt;</a:t>
            </a:r>
          </a:p>
          <a:p>
            <a:endParaRPr lang="en-US"/>
          </a:p>
          <a:p>
            <a:r>
              <a:rPr lang="en-US"/>
              <a:t>Classical bits for measurement</a:t>
            </a:r>
          </a:p>
          <a:p>
            <a:endParaRPr lang="en-US"/>
          </a:p>
          <a:p>
            <a:r>
              <a:rPr lang="en-US"/>
              <a:t>X</a:t>
            </a:r>
            <a:r>
              <a:rPr lang="en-SA"/>
              <a:t>-gate:</a:t>
            </a:r>
          </a:p>
          <a:p>
            <a:pPr lvl="1"/>
            <a:r>
              <a:rPr lang="en-SA"/>
              <a:t>X|0&gt; = |1&gt;</a:t>
            </a:r>
          </a:p>
          <a:p>
            <a:pPr lvl="1"/>
            <a:r>
              <a:rPr lang="en-SA"/>
              <a:t>X|1&gt; = |0&gt;</a:t>
            </a:r>
          </a:p>
          <a:p>
            <a:pPr lvl="1"/>
            <a:endParaRPr lang="en-SA"/>
          </a:p>
          <a:p>
            <a:r>
              <a:rPr lang="en-SA"/>
              <a:t>Controlled gates are activated if input is |1&gt;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3C97139-451C-FA1A-0222-7513C942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4697" y="3162796"/>
            <a:ext cx="3431365" cy="3612952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323557-4847-49E7-E513-5FD981BCD3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4842" y="2249487"/>
            <a:ext cx="3061270" cy="279061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A2B93EB-2F8B-5C94-EAFF-A122D17CBD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9265" y="2249485"/>
            <a:ext cx="3604150" cy="231169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6DA2BC6-026B-7F25-C4E1-6A1E935E42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6112" y="2249485"/>
            <a:ext cx="3057439" cy="2790618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9EE4A6A-2F94-F0EA-3506-24A1041D3D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415" y="2249486"/>
            <a:ext cx="3918395" cy="23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9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167ED-8E4C-95D3-1B2C-71D8AB4D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Real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67879-F943-5FBA-1FBF-96F3A7E1A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/>
              <a:t>In the 1990’s</a:t>
            </a:r>
          </a:p>
          <a:p>
            <a:endParaRPr lang="en-SA"/>
          </a:p>
          <a:p>
            <a:r>
              <a:rPr lang="en-SA"/>
              <a:t>HUGE push for quantum computing</a:t>
            </a:r>
          </a:p>
          <a:p>
            <a:endParaRPr lang="en-SA"/>
          </a:p>
          <a:p>
            <a:r>
              <a:rPr lang="en-SA"/>
              <a:t>Bridge between theory and experiment</a:t>
            </a:r>
          </a:p>
        </p:txBody>
      </p:sp>
    </p:spTree>
    <p:extLst>
      <p:ext uri="{BB962C8B-B14F-4D97-AF65-F5344CB8AC3E}">
        <p14:creationId xmlns:p14="http://schemas.microsoft.com/office/powerpoint/2010/main" val="569868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51B1-4C51-14CF-4C76-A5EB6EAB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Deutsch-</a:t>
            </a:r>
            <a:r>
              <a:rPr lang="en-US" err="1"/>
              <a:t>Jozsa’s</a:t>
            </a:r>
            <a:r>
              <a:rPr lang="en-US"/>
              <a:t> Algorithm (1992)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8AF8-E9E7-13E6-C442-87B9A94C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/>
          <a:lstStyle/>
          <a:p>
            <a:r>
              <a:rPr lang="en-SA"/>
              <a:t>David Deutsch + Richard Jozsa (Oxford)</a:t>
            </a:r>
          </a:p>
          <a:p>
            <a:endParaRPr lang="en-SA"/>
          </a:p>
          <a:p>
            <a:r>
              <a:rPr lang="en-SA"/>
              <a:t>Determinnistic</a:t>
            </a:r>
          </a:p>
          <a:p>
            <a:endParaRPr lang="en-SA"/>
          </a:p>
          <a:p>
            <a:r>
              <a:rPr lang="en-US"/>
              <a:t>f:  {0, 1}  </a:t>
            </a:r>
            <a:r>
              <a:rPr lang="en-US">
                <a:sym typeface="Wingdings" pitchFamily="2" charset="2"/>
              </a:rPr>
              <a:t>  {0, 1}</a:t>
            </a:r>
          </a:p>
          <a:p>
            <a:endParaRPr lang="en-SA"/>
          </a:p>
          <a:p>
            <a:r>
              <a:rPr lang="en-SA"/>
              <a:t>Check if f(0) = f(1)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1DC341-9096-8C84-719B-E01B97BE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8429" y="2960913"/>
            <a:ext cx="4058418" cy="197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492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EF13-D75F-3B5E-580C-59BF5CD0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Classically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BE1DA52-193F-B10D-5329-2AA30ACEC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79834"/>
              </p:ext>
            </p:extLst>
          </p:nvPr>
        </p:nvGraphicFramePr>
        <p:xfrm>
          <a:off x="1141412" y="4293023"/>
          <a:ext cx="10190616" cy="2050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7473">
                  <a:extLst>
                    <a:ext uri="{9D8B030D-6E8A-4147-A177-3AD203B41FA5}">
                      <a16:colId xmlns:a16="http://schemas.microsoft.com/office/drawing/2014/main" val="565468529"/>
                    </a:ext>
                  </a:extLst>
                </a:gridCol>
                <a:gridCol w="6052457">
                  <a:extLst>
                    <a:ext uri="{9D8B030D-6E8A-4147-A177-3AD203B41FA5}">
                      <a16:colId xmlns:a16="http://schemas.microsoft.com/office/drawing/2014/main" val="1524107687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2663433909"/>
                    </a:ext>
                  </a:extLst>
                </a:gridCol>
              </a:tblGrid>
              <a:tr h="365615">
                <a:tc>
                  <a:txBody>
                    <a:bodyPr/>
                    <a:lstStyle/>
                    <a:p>
                      <a:r>
                        <a:rPr lang="en-SA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Possible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Number of queries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067791"/>
                  </a:ext>
                </a:extLst>
              </a:tr>
              <a:tr h="211825">
                <a:tc>
                  <a:txBody>
                    <a:bodyPr/>
                    <a:lstStyle/>
                    <a:p>
                      <a:r>
                        <a:rPr lang="en-SA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00, 01, 10, 11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222588"/>
                  </a:ext>
                </a:extLst>
              </a:tr>
              <a:tr h="365615">
                <a:tc>
                  <a:txBody>
                    <a:bodyPr/>
                    <a:lstStyle/>
                    <a:p>
                      <a:r>
                        <a:rPr lang="en-SA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000, 001, 010, 011, 100, 101, 110, 111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713821"/>
                  </a:ext>
                </a:extLst>
              </a:tr>
              <a:tr h="679000">
                <a:tc>
                  <a:txBody>
                    <a:bodyPr/>
                    <a:lstStyle/>
                    <a:p>
                      <a:r>
                        <a:rPr lang="en-SA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A"/>
                        <a:t>0000, 0001, 0010, 0011, 0100, 0101, 0110, 0111,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A"/>
                        <a:t>1000, 1001, 1010, 1011, 1100, 1101, 1110, 1111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57664"/>
                  </a:ext>
                </a:extLst>
              </a:tr>
            </a:tbl>
          </a:graphicData>
        </a:graphic>
      </p:graphicFrame>
      <p:pic>
        <p:nvPicPr>
          <p:cNvPr id="7170" name="Picture 2" descr="XOR Gate truth table -">
            <a:extLst>
              <a:ext uri="{FF2B5EF4-FFF2-40B4-BE49-F238E27FC236}">
                <a16:creationId xmlns:a16="http://schemas.microsoft.com/office/drawing/2014/main" id="{95CC6339-EB9D-FDDA-1897-C1FE59EA1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2511" y="1745766"/>
            <a:ext cx="5508419" cy="241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363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1D1E-AB23-EC15-74F9-6FAC8E25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Quantum Algorithm</a:t>
            </a:r>
          </a:p>
        </p:txBody>
      </p:sp>
      <p:pic>
        <p:nvPicPr>
          <p:cNvPr id="8194" name="Picture 2" descr="Deutsch-Jozsa Algorithm">
            <a:extLst>
              <a:ext uri="{FF2B5EF4-FFF2-40B4-BE49-F238E27FC236}">
                <a16:creationId xmlns:a16="http://schemas.microsoft.com/office/drawing/2014/main" id="{B393F381-9D02-C4EE-72A6-F49DAC2FD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8267" y="1661659"/>
            <a:ext cx="9412289" cy="292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QC — Quantum Algorithm with an example | by Jonathan Hui | Medium">
            <a:extLst>
              <a:ext uri="{FF2B5EF4-FFF2-40B4-BE49-F238E27FC236}">
                <a16:creationId xmlns:a16="http://schemas.microsoft.com/office/drawing/2014/main" id="{C0A3567D-15EF-346E-741C-0885375EE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24045" y="4814431"/>
            <a:ext cx="2940732" cy="182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117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127B-EBCD-2C55-6587-A9A9234D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Classical vs quantum “queries”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B60977-B002-1235-7B26-D8898636D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23362"/>
              </p:ext>
            </p:extLst>
          </p:nvPr>
        </p:nvGraphicFramePr>
        <p:xfrm>
          <a:off x="1344612" y="1830008"/>
          <a:ext cx="4544559" cy="4820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18827">
                  <a:extLst>
                    <a:ext uri="{9D8B030D-6E8A-4147-A177-3AD203B41FA5}">
                      <a16:colId xmlns:a16="http://schemas.microsoft.com/office/drawing/2014/main" val="672213673"/>
                    </a:ext>
                  </a:extLst>
                </a:gridCol>
                <a:gridCol w="2925732">
                  <a:extLst>
                    <a:ext uri="{9D8B030D-6E8A-4147-A177-3AD203B41FA5}">
                      <a16:colId xmlns:a16="http://schemas.microsoft.com/office/drawing/2014/main" val="2971549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Number of queries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11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8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39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47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0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95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735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38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84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32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68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75926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64919DB-7179-268A-25F6-80572AC60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035804"/>
              </p:ext>
            </p:extLst>
          </p:nvPr>
        </p:nvGraphicFramePr>
        <p:xfrm>
          <a:off x="6196010" y="1830008"/>
          <a:ext cx="5054599" cy="4820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24733">
                  <a:extLst>
                    <a:ext uri="{9D8B030D-6E8A-4147-A177-3AD203B41FA5}">
                      <a16:colId xmlns:a16="http://schemas.microsoft.com/office/drawing/2014/main" val="672213673"/>
                    </a:ext>
                  </a:extLst>
                </a:gridCol>
                <a:gridCol w="3129866">
                  <a:extLst>
                    <a:ext uri="{9D8B030D-6E8A-4147-A177-3AD203B41FA5}">
                      <a16:colId xmlns:a16="http://schemas.microsoft.com/office/drawing/2014/main" val="2971549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Number of qubits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Number of queries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11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8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28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39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47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0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95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735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38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84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32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68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759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57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5C18-03BC-5C92-7484-30ECEF7C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History of Computers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4FC8D-91C0-BC91-81B9-D1FE68E6FB37}"/>
              </a:ext>
            </a:extLst>
          </p:cNvPr>
          <p:cNvSpPr txBox="1"/>
          <p:nvPr/>
        </p:nvSpPr>
        <p:spPr>
          <a:xfrm>
            <a:off x="890649" y="5035135"/>
            <a:ext cx="359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400" b="1">
                <a:solidFill>
                  <a:srgbClr val="FFC000"/>
                </a:solidFill>
              </a:rPr>
              <a:t>IC Computer</a:t>
            </a:r>
            <a:r>
              <a:rPr lang="en-SA" sz="2400" b="1" baseline="30000">
                <a:solidFill>
                  <a:srgbClr val="FFC000"/>
                </a:solidFill>
              </a:rPr>
              <a:t>3</a:t>
            </a:r>
            <a:r>
              <a:rPr lang="en-SA" sz="2400" b="1">
                <a:solidFill>
                  <a:srgbClr val="FFC000"/>
                </a:solidFill>
              </a:rPr>
              <a:t> </a:t>
            </a:r>
            <a:r>
              <a:rPr lang="en-SA" sz="2400" b="1"/>
              <a:t>- </a:t>
            </a:r>
            <a:r>
              <a:rPr lang="en-SA" sz="2400" b="1">
                <a:solidFill>
                  <a:srgbClr val="92D050"/>
                </a:solidFill>
              </a:rPr>
              <a:t>1964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1E101-60D1-5EAC-D715-DC67AD459F72}"/>
              </a:ext>
            </a:extLst>
          </p:cNvPr>
          <p:cNvSpPr txBox="1"/>
          <p:nvPr/>
        </p:nvSpPr>
        <p:spPr>
          <a:xfrm>
            <a:off x="7612084" y="5035134"/>
            <a:ext cx="4275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400" b="1">
                <a:solidFill>
                  <a:srgbClr val="FFC000"/>
                </a:solidFill>
              </a:rPr>
              <a:t>Quantum Computers</a:t>
            </a:r>
            <a:r>
              <a:rPr lang="en-SA" sz="2400" b="1" baseline="30000">
                <a:solidFill>
                  <a:srgbClr val="FFC000"/>
                </a:solidFill>
              </a:rPr>
              <a:t>5</a:t>
            </a:r>
            <a:r>
              <a:rPr lang="en-SA" sz="2400" b="1">
                <a:solidFill>
                  <a:srgbClr val="FFC000"/>
                </a:solidFill>
              </a:rPr>
              <a:t> </a:t>
            </a:r>
            <a:r>
              <a:rPr lang="en-SA" sz="2400" b="1"/>
              <a:t>- </a:t>
            </a:r>
            <a:r>
              <a:rPr lang="en-SA" sz="2400" b="1">
                <a:solidFill>
                  <a:srgbClr val="92D050"/>
                </a:solidFill>
              </a:rPr>
              <a:t>Present</a:t>
            </a:r>
          </a:p>
          <a:p>
            <a:pPr algn="ctr"/>
            <a:endParaRPr lang="en-SA" sz="24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F8EBE-12AE-D3AC-80B1-AB24446CB578}"/>
              </a:ext>
            </a:extLst>
          </p:cNvPr>
          <p:cNvSpPr txBox="1"/>
          <p:nvPr/>
        </p:nvSpPr>
        <p:spPr>
          <a:xfrm>
            <a:off x="4547784" y="5035135"/>
            <a:ext cx="3405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400" b="1">
                <a:solidFill>
                  <a:srgbClr val="FFC000"/>
                </a:solidFill>
              </a:rPr>
              <a:t>Microprocessor Computers</a:t>
            </a:r>
            <a:r>
              <a:rPr lang="en-SA" sz="2400" b="1" baseline="30000">
                <a:solidFill>
                  <a:srgbClr val="FFC000"/>
                </a:solidFill>
              </a:rPr>
              <a:t>4</a:t>
            </a:r>
            <a:r>
              <a:rPr lang="en-SA" sz="2400" b="1">
                <a:solidFill>
                  <a:srgbClr val="FFC000"/>
                </a:solidFill>
              </a:rPr>
              <a:t> </a:t>
            </a:r>
            <a:r>
              <a:rPr lang="en-SA" sz="2400" b="1"/>
              <a:t>-</a:t>
            </a:r>
            <a:r>
              <a:rPr lang="en-SA" sz="2400" b="1">
                <a:solidFill>
                  <a:srgbClr val="FFC000"/>
                </a:solidFill>
              </a:rPr>
              <a:t> </a:t>
            </a:r>
            <a:r>
              <a:rPr lang="en-SA" sz="2400" b="1">
                <a:solidFill>
                  <a:srgbClr val="92D050"/>
                </a:solidFill>
              </a:rPr>
              <a:t>1971</a:t>
            </a:r>
          </a:p>
          <a:p>
            <a:pPr algn="ctr"/>
            <a:endParaRPr lang="en-SA" sz="2400" b="1">
              <a:solidFill>
                <a:schemeClr val="bg1"/>
              </a:solidFill>
            </a:endParaRPr>
          </a:p>
        </p:txBody>
      </p:sp>
      <p:pic>
        <p:nvPicPr>
          <p:cNvPr id="3074" name="Picture 2" descr="Computer - Third Generation">
            <a:extLst>
              <a:ext uri="{FF2B5EF4-FFF2-40B4-BE49-F238E27FC236}">
                <a16:creationId xmlns:a16="http://schemas.microsoft.com/office/drawing/2014/main" id="{067043A0-EBF2-B616-9BF1-230C1185C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74" b="96194" l="4500" r="95000">
                        <a14:foregroundMark x1="30750" y1="18339" x2="30500" y2="8651"/>
                        <a14:foregroundMark x1="30500" y1="8651" x2="36500" y2="4844"/>
                        <a14:foregroundMark x1="36500" y1="4844" x2="50000" y2="4152"/>
                        <a14:foregroundMark x1="50000" y1="4152" x2="64000" y2="6574"/>
                        <a14:foregroundMark x1="64000" y1="6574" x2="72250" y2="5882"/>
                        <a14:foregroundMark x1="72250" y1="5882" x2="78750" y2="7958"/>
                        <a14:foregroundMark x1="78750" y1="7958" x2="79500" y2="23529"/>
                        <a14:foregroundMark x1="57750" y1="42215" x2="52000" y2="42561"/>
                        <a14:foregroundMark x1="88000" y1="58131" x2="89750" y2="80277"/>
                        <a14:foregroundMark x1="19750" y1="83045" x2="13000" y2="87543"/>
                        <a14:foregroundMark x1="13000" y1="87543" x2="17500" y2="96194"/>
                        <a14:foregroundMark x1="17500" y1="96194" x2="32750" y2="93080"/>
                        <a14:foregroundMark x1="77000" y1="95156" x2="85750" y2="95502"/>
                        <a14:foregroundMark x1="85750" y1="95502" x2="91500" y2="94118"/>
                        <a14:foregroundMark x1="95000" y1="94464" x2="93000" y2="89965"/>
                        <a14:foregroundMark x1="64000" y1="85813" x2="49000" y2="86159"/>
                        <a14:foregroundMark x1="4500" y1="94118" x2="11250" y2="86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841" y="2340815"/>
            <a:ext cx="3275261" cy="23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ourth Generation of Computer- Advantage and Disadvangate of fourth  generation">
            <a:extLst>
              <a:ext uri="{FF2B5EF4-FFF2-40B4-BE49-F238E27FC236}">
                <a16:creationId xmlns:a16="http://schemas.microsoft.com/office/drawing/2014/main" id="{1F5AE228-4A37-CB91-A256-5983C34A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2" b="98058" l="4490" r="95102">
                        <a14:foregroundMark x1="50204" y1="7282" x2="37959" y2="8738"/>
                        <a14:foregroundMark x1="4490" y1="54369" x2="12653" y2="37864"/>
                        <a14:foregroundMark x1="12653" y1="37864" x2="17959" y2="32039"/>
                        <a14:foregroundMark x1="33469" y1="83981" x2="39184" y2="79612"/>
                        <a14:foregroundMark x1="39184" y1="79612" x2="39184" y2="79612"/>
                        <a14:foregroundMark x1="78367" y1="92718" x2="89796" y2="72816"/>
                        <a14:foregroundMark x1="89796" y1="72816" x2="82857" y2="69903"/>
                        <a14:foregroundMark x1="82857" y1="69903" x2="80000" y2="69903"/>
                        <a14:foregroundMark x1="89796" y1="80097" x2="95510" y2="72816"/>
                        <a14:foregroundMark x1="81633" y1="98058" x2="81633" y2="98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3910" y="2278028"/>
            <a:ext cx="2999390" cy="252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Quantum computer developed by IBM (photograph by Lars Plougmann via... |  Download Scientific Diagram">
            <a:extLst>
              <a:ext uri="{FF2B5EF4-FFF2-40B4-BE49-F238E27FC236}">
                <a16:creationId xmlns:a16="http://schemas.microsoft.com/office/drawing/2014/main" id="{1AD96587-B56A-EBEC-3B57-C9D35DC00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0219" y="1984356"/>
            <a:ext cx="2186869" cy="307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873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0A3B-2D90-FE62-EE60-F5CB2B3C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26F1D-1DCB-D920-371F-4840E50D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/>
              <a:t>Deutsch-Jozsa Algorithm uses the oracle to check if the function is balanced or constant. </a:t>
            </a:r>
            <a:r>
              <a:rPr lang="en-SA" sz="3200" b="1">
                <a:solidFill>
                  <a:srgbClr val="FFC000"/>
                </a:solidFill>
              </a:rPr>
              <a:t>O (N) </a:t>
            </a:r>
            <a:r>
              <a:rPr lang="en-SA" sz="3200" b="1">
                <a:solidFill>
                  <a:srgbClr val="FFC000"/>
                </a:solidFill>
                <a:sym typeface="Wingdings" pitchFamily="2" charset="2"/>
              </a:rPr>
              <a:t> 1</a:t>
            </a:r>
            <a:endParaRPr lang="en-SA" b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203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51B1-4C51-14CF-4C76-A5EB6EAB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Shor’s Algorithm (1994)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8AF8-E9E7-13E6-C442-87B9A94C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/>
              <a:t>Peter Shor (MIT)</a:t>
            </a:r>
          </a:p>
          <a:p>
            <a:endParaRPr lang="en-SA"/>
          </a:p>
          <a:p>
            <a:r>
              <a:rPr lang="en-SA"/>
              <a:t>Prime integer factorisation</a:t>
            </a:r>
          </a:p>
          <a:p>
            <a:endParaRPr lang="en-SA"/>
          </a:p>
          <a:p>
            <a:r>
              <a:rPr lang="en-SA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1169904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29A3-5F09-DD93-8711-4577419A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49ED-344E-3904-06D6-F6C1B362E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/>
          <a:lstStyle/>
          <a:p>
            <a:r>
              <a:rPr lang="en-SA"/>
              <a:t>Pick a random number, N (and make sure it is prime)</a:t>
            </a:r>
          </a:p>
          <a:p>
            <a:endParaRPr lang="en-SA"/>
          </a:p>
          <a:p>
            <a:r>
              <a:rPr lang="en-SA"/>
              <a:t>Greatest common divisor</a:t>
            </a:r>
          </a:p>
          <a:p>
            <a:endParaRPr lang="en-SA"/>
          </a:p>
          <a:p>
            <a:r>
              <a:rPr lang="en-US"/>
              <a:t>f(x) a</a:t>
            </a:r>
            <a:r>
              <a:rPr lang="en-US" baseline="30000"/>
              <a:t>x</a:t>
            </a:r>
            <a:r>
              <a:rPr lang="en-US"/>
              <a:t> (mod N)</a:t>
            </a:r>
            <a:endParaRPr lang="en-SA"/>
          </a:p>
          <a:p>
            <a:endParaRPr lang="en-SA"/>
          </a:p>
          <a:p>
            <a:r>
              <a:rPr lang="en-SA"/>
              <a:t>Quantum Fourier transform to find ‘r’, the period of the function</a:t>
            </a:r>
          </a:p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625048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F97B-04D8-988E-BDD6-B6C9202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Fourier transform</a:t>
            </a:r>
          </a:p>
        </p:txBody>
      </p:sp>
      <p:pic>
        <p:nvPicPr>
          <p:cNvPr id="11266" name="Picture 2" descr="Fast Fourier Transformation FFT">
            <a:extLst>
              <a:ext uri="{FF2B5EF4-FFF2-40B4-BE49-F238E27FC236}">
                <a16:creationId xmlns:a16="http://schemas.microsoft.com/office/drawing/2014/main" id="{158002BE-E3EB-9B04-D9D4-B980A3BD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1857" y="2097088"/>
            <a:ext cx="4724400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he Mathematics of Waves and Materials Blog - MATHEMATICS OF WAVES AND  MATERIALS">
            <a:extLst>
              <a:ext uri="{FF2B5EF4-FFF2-40B4-BE49-F238E27FC236}">
                <a16:creationId xmlns:a16="http://schemas.microsoft.com/office/drawing/2014/main" id="{0938EBBE-F739-E16E-2C01-1FF6099D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1613" y="2097088"/>
            <a:ext cx="4410302" cy="33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865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5BC-4AD6-92E3-D026-068EACE5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</a:t>
            </a:r>
            <a:r>
              <a:rPr lang="en-SA"/>
              <a:t>uantum Algorithm</a:t>
            </a:r>
          </a:p>
        </p:txBody>
      </p:sp>
      <p:pic>
        <p:nvPicPr>
          <p:cNvPr id="9222" name="Picture 6" descr="Shor's algorithm - YouTube">
            <a:extLst>
              <a:ext uri="{FF2B5EF4-FFF2-40B4-BE49-F238E27FC236}">
                <a16:creationId xmlns:a16="http://schemas.microsoft.com/office/drawing/2014/main" id="{09461EC3-D123-9F76-D6AE-74CE9274D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1413" y="2097088"/>
            <a:ext cx="9905998" cy="35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14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3475-D2C0-1216-95C4-E4D1593E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Shor’s algorithm vs classical counterpart</a:t>
            </a:r>
          </a:p>
        </p:txBody>
      </p:sp>
      <p:pic>
        <p:nvPicPr>
          <p:cNvPr id="4" name="Picture 4" descr="Shor's algorithm - IBM Quantum">
            <a:extLst>
              <a:ext uri="{FF2B5EF4-FFF2-40B4-BE49-F238E27FC236}">
                <a16:creationId xmlns:a16="http://schemas.microsoft.com/office/drawing/2014/main" id="{53A6F58F-7E32-61B6-B794-12AC6AC5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4242" y="2020887"/>
            <a:ext cx="8963515" cy="433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691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0A3B-2D90-FE62-EE60-F5CB2B3C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826F1D-1DCB-D920-371F-4840E50D0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730830"/>
                <a:ext cx="9905999" cy="5127170"/>
              </a:xfrm>
            </p:spPr>
            <p:txBody>
              <a:bodyPr>
                <a:normAutofit/>
              </a:bodyPr>
              <a:lstStyle/>
              <a:p>
                <a:r>
                  <a:rPr lang="en-SA"/>
                  <a:t>Deutsch-Jozsa algorithm uses the oracle to check if the function is balanced or constant. </a:t>
                </a:r>
                <a:r>
                  <a:rPr lang="en-SA" sz="3200" b="1">
                    <a:solidFill>
                      <a:srgbClr val="FFC000"/>
                    </a:solidFill>
                  </a:rPr>
                  <a:t>O (N) </a:t>
                </a:r>
                <a:r>
                  <a:rPr lang="en-SA" sz="3200" b="1">
                    <a:solidFill>
                      <a:srgbClr val="FFC000"/>
                    </a:solidFill>
                    <a:sym typeface="Wingdings" pitchFamily="2" charset="2"/>
                  </a:rPr>
                  <a:t> 1</a:t>
                </a:r>
              </a:p>
              <a:p>
                <a:endParaRPr lang="en-SA">
                  <a:sym typeface="Wingdings" pitchFamily="2" charset="2"/>
                </a:endParaRPr>
              </a:p>
              <a:p>
                <a:r>
                  <a:rPr lang="en-SA"/>
                  <a:t>Shor’s algorithm factorises integers to their prime factors. It manipulates the idea of QFT to speed the process up. </a:t>
                </a:r>
                <a:r>
                  <a:rPr lang="en-SA" sz="3200" b="1">
                    <a:solidFill>
                      <a:srgbClr val="FFC000"/>
                    </a:solidFill>
                  </a:rPr>
                  <a:t>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A" sz="32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p>
                          <m:sSupPr>
                            <m:ctrlPr>
                              <a:rPr lang="en-SA" sz="32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32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SA" sz="3200" b="1">
                    <a:solidFill>
                      <a:srgbClr val="FFC000"/>
                    </a:solidFill>
                  </a:rPr>
                  <a:t>) </a:t>
                </a:r>
                <a:r>
                  <a:rPr lang="en-SA" sz="3200" b="1">
                    <a:solidFill>
                      <a:srgbClr val="FFC000"/>
                    </a:solidFill>
                    <a:sym typeface="Wingdings" pitchFamily="2" charset="2"/>
                  </a:rPr>
                  <a:t> O (N</a:t>
                </a:r>
                <a:r>
                  <a:rPr lang="en-SA" sz="3200" b="1" baseline="30000">
                    <a:solidFill>
                      <a:srgbClr val="FFC000"/>
                    </a:solidFill>
                    <a:sym typeface="Wingdings" pitchFamily="2" charset="2"/>
                  </a:rPr>
                  <a:t>3</a:t>
                </a:r>
                <a:r>
                  <a:rPr lang="en-SA" sz="3200" b="1">
                    <a:solidFill>
                      <a:srgbClr val="FFC000"/>
                    </a:solidFill>
                    <a:sym typeface="Wingdings" pitchFamily="2" charset="2"/>
                  </a:rPr>
                  <a:t>)</a:t>
                </a:r>
              </a:p>
              <a:p>
                <a:endParaRPr lang="en-SA" sz="3200">
                  <a:solidFill>
                    <a:srgbClr val="FFC000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826F1D-1DCB-D920-371F-4840E50D0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730830"/>
                <a:ext cx="9905999" cy="5127170"/>
              </a:xfrm>
              <a:blipFill>
                <a:blip r:embed="rId2"/>
                <a:stretch>
                  <a:fillRect l="-1231" t="-1665" r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164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51B1-4C51-14CF-4C76-A5EB6EAB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Grover’s Algorithm (1996)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8AF8-E9E7-13E6-C442-87B9A94C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/>
              <a:t>Lov Grover (Cornell)</a:t>
            </a:r>
          </a:p>
          <a:p>
            <a:endParaRPr lang="en-SA"/>
          </a:p>
          <a:p>
            <a:r>
              <a:rPr lang="en-SA"/>
              <a:t>Database-searching algorithm</a:t>
            </a:r>
          </a:p>
          <a:p>
            <a:endParaRPr lang="en-SA"/>
          </a:p>
          <a:p>
            <a:r>
              <a:rPr lang="en-SA"/>
              <a:t>Structured vs. 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459715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EB2B-F50A-CE74-F927-AA98FF41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4F213-E4F3-83B4-8FE1-E550FC1A4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/>
              <a:t>Ordered</a:t>
            </a:r>
          </a:p>
          <a:p>
            <a:endParaRPr lang="en-SA"/>
          </a:p>
          <a:p>
            <a:r>
              <a:rPr lang="en-SA"/>
              <a:t>Continuously halving databse</a:t>
            </a:r>
          </a:p>
          <a:p>
            <a:endParaRPr lang="en-SA"/>
          </a:p>
          <a:p>
            <a:r>
              <a:rPr lang="en-US"/>
              <a:t>S</a:t>
            </a:r>
            <a:r>
              <a:rPr lang="en-SA"/>
              <a:t>ize N </a:t>
            </a:r>
            <a:r>
              <a:rPr lang="en-SA">
                <a:sym typeface="Wingdings" pitchFamily="2" charset="2"/>
              </a:rPr>
              <a:t> O(N/2)</a:t>
            </a:r>
            <a:endParaRPr lang="en-SA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554E17-B1E3-F00A-D6FA-14A6A21BD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974733"/>
              </p:ext>
            </p:extLst>
          </p:nvPr>
        </p:nvGraphicFramePr>
        <p:xfrm>
          <a:off x="8088086" y="833120"/>
          <a:ext cx="1785258" cy="5562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5258">
                  <a:extLst>
                    <a:ext uri="{9D8B030D-6E8A-4147-A177-3AD203B41FA5}">
                      <a16:colId xmlns:a16="http://schemas.microsoft.com/office/drawing/2014/main" val="147496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992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78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82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2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33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77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0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19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66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4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10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215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3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38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503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2150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BD81-95E4-4EAD-51D0-C531E3A9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44BB0-DF73-F418-ABFF-459E7D693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/>
              <a:t>Classically O(N)</a:t>
            </a:r>
          </a:p>
          <a:p>
            <a:endParaRPr lang="en-SA"/>
          </a:p>
          <a:p>
            <a:r>
              <a:rPr lang="en-SA"/>
              <a:t>Quantum increases probability of correct choicce:</a:t>
            </a:r>
          </a:p>
          <a:p>
            <a:endParaRPr lang="en-SA"/>
          </a:p>
        </p:txBody>
      </p:sp>
      <p:sp>
        <p:nvSpPr>
          <p:cNvPr id="4" name="AutoShape 2" descr="{\displaystyle {\begin{cases}U_{\omega }|x\rangle =-|x\rangle &amp;{\text{for }}x=\omega {\text{, that is, }}f(x)=1,\\U_{\omega }|x\rangle =|x\rangle &amp;{\text{for }}x\neq \omega {\text{, that is, }}f(x)=0.\end{cases}}}">
            <a:extLst>
              <a:ext uri="{FF2B5EF4-FFF2-40B4-BE49-F238E27FC236}">
                <a16:creationId xmlns:a16="http://schemas.microsoft.com/office/drawing/2014/main" id="{31F44BD8-2634-3738-69FA-866E3F2771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833582-B7D0-FBF4-9DA0-1E164171A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412" y="4209087"/>
            <a:ext cx="7281925" cy="9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5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4E392-7EB8-5951-3A85-7E758070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B0023-A73B-3ACC-9748-3C57EE02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683204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00F5-A0B8-A7E1-5007-79920C98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Grover’s Algorithm circuit</a:t>
            </a:r>
          </a:p>
        </p:txBody>
      </p:sp>
      <p:pic>
        <p:nvPicPr>
          <p:cNvPr id="14338" name="Picture 2" descr="Grover's Algorithm">
            <a:extLst>
              <a:ext uri="{FF2B5EF4-FFF2-40B4-BE49-F238E27FC236}">
                <a16:creationId xmlns:a16="http://schemas.microsoft.com/office/drawing/2014/main" id="{3E7F9E03-4E17-C81F-6C27-EE7813A98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312" y="2097088"/>
            <a:ext cx="10998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606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344B-A753-8DE9-07E3-099BE52A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Illustration of Grover’s Algorithm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75237234-490D-4CD4-DE5E-6B594E44C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20" y="2874114"/>
            <a:ext cx="11244359" cy="2436951"/>
          </a:xfrm>
        </p:spPr>
      </p:pic>
    </p:spTree>
    <p:extLst>
      <p:ext uri="{BB962C8B-B14F-4D97-AF65-F5344CB8AC3E}">
        <p14:creationId xmlns:p14="http://schemas.microsoft.com/office/powerpoint/2010/main" val="4781341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0A3B-2D90-FE62-EE60-F5CB2B3C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826F1D-1DCB-D920-371F-4840E50D0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730830"/>
                <a:ext cx="9905999" cy="5127170"/>
              </a:xfrm>
            </p:spPr>
            <p:txBody>
              <a:bodyPr>
                <a:normAutofit/>
              </a:bodyPr>
              <a:lstStyle/>
              <a:p>
                <a:r>
                  <a:rPr lang="en-SA"/>
                  <a:t>Deutsch-Jozsa algorithm uses the oracle to check if the function is balanced or constant. </a:t>
                </a:r>
                <a:r>
                  <a:rPr lang="en-SA" sz="3200" b="1">
                    <a:solidFill>
                      <a:srgbClr val="FFC000"/>
                    </a:solidFill>
                  </a:rPr>
                  <a:t>O (N) </a:t>
                </a:r>
                <a:r>
                  <a:rPr lang="en-SA" sz="3200" b="1">
                    <a:solidFill>
                      <a:srgbClr val="FFC000"/>
                    </a:solidFill>
                    <a:sym typeface="Wingdings" pitchFamily="2" charset="2"/>
                  </a:rPr>
                  <a:t> 1</a:t>
                </a:r>
              </a:p>
              <a:p>
                <a:endParaRPr lang="en-SA">
                  <a:sym typeface="Wingdings" pitchFamily="2" charset="2"/>
                </a:endParaRPr>
              </a:p>
              <a:p>
                <a:r>
                  <a:rPr lang="en-SA"/>
                  <a:t>Shor’s algorithm factorises integers to their prime factors. It manipulates the idea of QFT to speed the process up. </a:t>
                </a:r>
                <a:r>
                  <a:rPr lang="en-SA" sz="3200" b="1">
                    <a:solidFill>
                      <a:srgbClr val="FFC000"/>
                    </a:solidFill>
                  </a:rPr>
                  <a:t>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A" sz="32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p>
                          <m:sSupPr>
                            <m:ctrlPr>
                              <a:rPr lang="en-SA" sz="32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32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SA" sz="3200" b="1">
                    <a:solidFill>
                      <a:srgbClr val="FFC000"/>
                    </a:solidFill>
                  </a:rPr>
                  <a:t>) </a:t>
                </a:r>
                <a:r>
                  <a:rPr lang="en-SA" sz="3200" b="1">
                    <a:solidFill>
                      <a:srgbClr val="FFC000"/>
                    </a:solidFill>
                    <a:sym typeface="Wingdings" pitchFamily="2" charset="2"/>
                  </a:rPr>
                  <a:t> O (N</a:t>
                </a:r>
                <a:r>
                  <a:rPr lang="en-SA" sz="3200" b="1" baseline="30000">
                    <a:solidFill>
                      <a:srgbClr val="FFC000"/>
                    </a:solidFill>
                    <a:sym typeface="Wingdings" pitchFamily="2" charset="2"/>
                  </a:rPr>
                  <a:t>3</a:t>
                </a:r>
                <a:r>
                  <a:rPr lang="en-SA" sz="3200" b="1">
                    <a:solidFill>
                      <a:srgbClr val="FFC000"/>
                    </a:solidFill>
                    <a:sym typeface="Wingdings" pitchFamily="2" charset="2"/>
                  </a:rPr>
                  <a:t>)</a:t>
                </a:r>
              </a:p>
              <a:p>
                <a:endParaRPr lang="en-SA"/>
              </a:p>
              <a:p>
                <a:r>
                  <a:rPr lang="en-SA"/>
                  <a:t>Grover’s algorithm searches databses and incrementally increases the probability of a correct choice. </a:t>
                </a:r>
                <a:r>
                  <a:rPr lang="en-SA" sz="3200" b="1">
                    <a:solidFill>
                      <a:srgbClr val="FFC000"/>
                    </a:solidFill>
                  </a:rPr>
                  <a:t>O (N) </a:t>
                </a:r>
                <a:r>
                  <a:rPr lang="en-SA" sz="3200" b="1">
                    <a:solidFill>
                      <a:srgbClr val="FFC000"/>
                    </a:solidFill>
                    <a:sym typeface="Wingdings" pitchFamily="2" charset="2"/>
                  </a:rPr>
                  <a:t> O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SA" sz="32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SA" sz="3200" b="1">
                    <a:solidFill>
                      <a:srgbClr val="FFC000"/>
                    </a:solidFill>
                    <a:sym typeface="Wingdings" pitchFamily="2" charset="2"/>
                  </a:rPr>
                  <a:t>)</a:t>
                </a:r>
                <a:endParaRPr lang="en-SA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826F1D-1DCB-D920-371F-4840E50D0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730830"/>
                <a:ext cx="9905999" cy="5127170"/>
              </a:xfrm>
              <a:blipFill>
                <a:blip r:embed="rId2"/>
                <a:stretch>
                  <a:fillRect l="-1231" t="-1665" r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2193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8BD7-9BEB-F752-322A-40A04F8A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3DF33-6A01-C9F5-312E-3ACE86042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79913"/>
          </a:xfrm>
        </p:spPr>
        <p:txBody>
          <a:bodyPr>
            <a:normAutofit/>
          </a:bodyPr>
          <a:lstStyle/>
          <a:p>
            <a:r>
              <a:rPr lang="en-SA"/>
              <a:t>Theory, hardware, and software</a:t>
            </a:r>
          </a:p>
          <a:p>
            <a:endParaRPr lang="en-SA"/>
          </a:p>
          <a:p>
            <a:r>
              <a:rPr lang="en-SA"/>
              <a:t>Application</a:t>
            </a:r>
          </a:p>
          <a:p>
            <a:endParaRPr lang="en-SA"/>
          </a:p>
          <a:p>
            <a:r>
              <a:rPr lang="en-SA"/>
              <a:t>VQE, AOQA, and IBM Challenge</a:t>
            </a:r>
          </a:p>
          <a:p>
            <a:pPr lvl="1"/>
            <a:r>
              <a:rPr lang="en-US">
                <a:hlinkClick r:id="rId2"/>
              </a:rPr>
              <a:t>https://research.ibm.com/blog/ibm-quantum-open-science-prize-2022</a:t>
            </a:r>
            <a:endParaRPr lang="en-SA"/>
          </a:p>
          <a:p>
            <a:pPr lvl="1"/>
            <a:r>
              <a:rPr lang="en-SA"/>
              <a:t>Deadlin: April 15, 2023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68A22A-EE95-1264-40F1-30149BAEC3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2684" y="1201326"/>
            <a:ext cx="4493364" cy="38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34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4E392-7EB8-5951-3A85-7E758070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Thank you for listening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B0023-A73B-3ACC-9748-3C57EE02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38708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B17A-4D42-DBD2-2DEB-D8D67CE4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6764F-28FB-ABA5-CB30-9B268452060F}"/>
              </a:ext>
            </a:extLst>
          </p:cNvPr>
          <p:cNvSpPr txBox="1"/>
          <p:nvPr/>
        </p:nvSpPr>
        <p:spPr>
          <a:xfrm>
            <a:off x="881954" y="1875536"/>
            <a:ext cx="4580062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“Nature isn't classical, dammit, and if you want to make a simulation of nature, you'd better make it quantum mechanical, and by golly it's a wonderful problem, because it doesn't look so easy.”</a:t>
            </a:r>
            <a:endParaRPr lang="en-SA" b="1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7908603-215B-9AE9-90AE-A385CA9315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6246" y="1761191"/>
            <a:ext cx="2402673" cy="394898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538BD62-EEDB-3BB7-8D2B-4DD7C655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6909" y="4054434"/>
            <a:ext cx="2033386" cy="25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99E21-CEF2-E068-5EFD-3F083CAF704C}"/>
              </a:ext>
            </a:extLst>
          </p:cNvPr>
          <p:cNvSpPr txBox="1"/>
          <p:nvPr/>
        </p:nvSpPr>
        <p:spPr>
          <a:xfrm>
            <a:off x="3460295" y="5324036"/>
            <a:ext cx="1191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2000" b="1">
                <a:solidFill>
                  <a:srgbClr val="00B050"/>
                </a:solidFill>
              </a:rPr>
              <a:t>Richard Feynman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29D2B-EB6D-4888-9C91-24BD51E21E51}"/>
              </a:ext>
            </a:extLst>
          </p:cNvPr>
          <p:cNvSpPr/>
          <p:nvPr/>
        </p:nvSpPr>
        <p:spPr>
          <a:xfrm>
            <a:off x="7830785" y="5120640"/>
            <a:ext cx="3476085" cy="557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309D186-9712-788D-9D2C-32C8AFCE2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5169" y="1736807"/>
            <a:ext cx="3451701" cy="39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99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8AB3-0C80-B094-E81D-A34DEFE3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Motivation</a:t>
            </a:r>
          </a:p>
        </p:txBody>
      </p:sp>
      <p:pic>
        <p:nvPicPr>
          <p:cNvPr id="5122" name="Picture 2" descr="The computational power of Quantum Computers: an intuitive guide | by Karel  Dumon | Medium">
            <a:extLst>
              <a:ext uri="{FF2B5EF4-FFF2-40B4-BE49-F238E27FC236}">
                <a16:creationId xmlns:a16="http://schemas.microsoft.com/office/drawing/2014/main" id="{3E0FF123-522F-8314-7D95-E173708D2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413" y="2097088"/>
            <a:ext cx="4235519" cy="322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C70007-355C-DEB2-4A5F-9A602A5D0487}"/>
              </a:ext>
            </a:extLst>
          </p:cNvPr>
          <p:cNvGraphicFramePr>
            <a:graphicFrameLocks noGrp="1"/>
          </p:cNvGraphicFramePr>
          <p:nvPr/>
        </p:nvGraphicFramePr>
        <p:xfrm>
          <a:off x="5754651" y="719883"/>
          <a:ext cx="5418666" cy="5562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727897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34504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Number of Qubits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Possible Readings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79137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SA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976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4315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SA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0   0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664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0   1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964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1   0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5459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1   1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09179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pPr algn="ctr"/>
                      <a:r>
                        <a:rPr lang="en-SA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0   0   0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6048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0   0   1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5266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0   1   0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7298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0   1   1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9193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1   0   0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698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1   0   1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59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1   1   0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266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/>
                        <a:t>1   1   1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94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FC513A-EF3B-3094-FB70-B2CBC55E496C}"/>
              </a:ext>
            </a:extLst>
          </p:cNvPr>
          <p:cNvSpPr txBox="1"/>
          <p:nvPr/>
        </p:nvSpPr>
        <p:spPr>
          <a:xfrm>
            <a:off x="1141413" y="5418438"/>
            <a:ext cx="4235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5400" b="1">
                <a:solidFill>
                  <a:schemeClr val="tx2"/>
                </a:solidFill>
              </a:rPr>
              <a:t>n </a:t>
            </a:r>
            <a:r>
              <a:rPr lang="en-SA" sz="5400" b="1">
                <a:solidFill>
                  <a:schemeClr val="tx2"/>
                </a:solidFill>
                <a:sym typeface="Wingdings" pitchFamily="2" charset="2"/>
              </a:rPr>
              <a:t> 2</a:t>
            </a:r>
            <a:r>
              <a:rPr lang="en-SA" sz="5400" b="1" baseline="30000">
                <a:solidFill>
                  <a:schemeClr val="tx2"/>
                </a:solidFill>
                <a:sym typeface="Wingdings" pitchFamily="2" charset="2"/>
              </a:rPr>
              <a:t>n</a:t>
            </a:r>
            <a:endParaRPr lang="en-SA" sz="54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673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1283</Words>
  <Application>Microsoft Office PowerPoint</Application>
  <PresentationFormat>Widescreen</PresentationFormat>
  <Paragraphs>409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Cambria Math</vt:lpstr>
      <vt:lpstr>Times New Roman</vt:lpstr>
      <vt:lpstr>Tw Cen MT</vt:lpstr>
      <vt:lpstr>Circuit</vt:lpstr>
      <vt:lpstr>Introduction to quantum computing (1)</vt:lpstr>
      <vt:lpstr>Outline</vt:lpstr>
      <vt:lpstr>History of Computers</vt:lpstr>
      <vt:lpstr>History of Computers</vt:lpstr>
      <vt:lpstr>History of Computers</vt:lpstr>
      <vt:lpstr>History of Computers</vt:lpstr>
      <vt:lpstr>Motivation</vt:lpstr>
      <vt:lpstr>Motivation</vt:lpstr>
      <vt:lpstr>Motivation</vt:lpstr>
      <vt:lpstr>Motivation</vt:lpstr>
      <vt:lpstr>Quantum mechanics</vt:lpstr>
      <vt:lpstr>Quantum Mechanics</vt:lpstr>
      <vt:lpstr>The Schrödinger Equation</vt:lpstr>
      <vt:lpstr>Superposition</vt:lpstr>
      <vt:lpstr>Superposition</vt:lpstr>
      <vt:lpstr>Harmonic Oscillators</vt:lpstr>
      <vt:lpstr>Computer Science</vt:lpstr>
      <vt:lpstr>Qubit Representation</vt:lpstr>
      <vt:lpstr>Qubit Representation</vt:lpstr>
      <vt:lpstr>Classical gates</vt:lpstr>
      <vt:lpstr>Quantum Gates</vt:lpstr>
      <vt:lpstr>Quantum gates</vt:lpstr>
      <vt:lpstr>Quantum Gates</vt:lpstr>
      <vt:lpstr>Hardware</vt:lpstr>
      <vt:lpstr>Physical Realisations</vt:lpstr>
      <vt:lpstr>Possible physical qubits</vt:lpstr>
      <vt:lpstr>Superconducting qubits</vt:lpstr>
      <vt:lpstr>History of fabrication</vt:lpstr>
      <vt:lpstr>Superconducting qubit architecture</vt:lpstr>
      <vt:lpstr>cQED and cQED</vt:lpstr>
      <vt:lpstr>Advantages of superconducting qubits</vt:lpstr>
      <vt:lpstr>Thank you for listening</vt:lpstr>
      <vt:lpstr>Introduction to quantum computing (2)</vt:lpstr>
      <vt:lpstr>Outline</vt:lpstr>
      <vt:lpstr>Superconducting Qubits</vt:lpstr>
      <vt:lpstr>cQED and cQED</vt:lpstr>
      <vt:lpstr>Harmonic Oscillators</vt:lpstr>
      <vt:lpstr>LC Circuits</vt:lpstr>
      <vt:lpstr>Resonators</vt:lpstr>
      <vt:lpstr>Superconducting Electrical Circuits</vt:lpstr>
      <vt:lpstr>Superconductivity</vt:lpstr>
      <vt:lpstr>Superconductivity explained</vt:lpstr>
      <vt:lpstr>Josephson Junctions</vt:lpstr>
      <vt:lpstr>The physical superconducting qubit</vt:lpstr>
      <vt:lpstr>Design &amp; simulation of resonators</vt:lpstr>
      <vt:lpstr>S-parameters</vt:lpstr>
      <vt:lpstr>S-parameters</vt:lpstr>
      <vt:lpstr>S-parameters</vt:lpstr>
      <vt:lpstr>Fabrication process</vt:lpstr>
      <vt:lpstr>What next?</vt:lpstr>
      <vt:lpstr>What next?</vt:lpstr>
      <vt:lpstr>Quantum Algorithms</vt:lpstr>
      <vt:lpstr>Overview</vt:lpstr>
      <vt:lpstr>Quantum gates</vt:lpstr>
      <vt:lpstr>Real Algorithms</vt:lpstr>
      <vt:lpstr>Deutsch-Jozsa’s Algorithm (1992)</vt:lpstr>
      <vt:lpstr>Classically</vt:lpstr>
      <vt:lpstr>Quantum Algorithm</vt:lpstr>
      <vt:lpstr>Classical vs quantum “queries”</vt:lpstr>
      <vt:lpstr>Summary</vt:lpstr>
      <vt:lpstr>Shor’s Algorithm (1994)</vt:lpstr>
      <vt:lpstr>Procedure</vt:lpstr>
      <vt:lpstr>Fourier transform</vt:lpstr>
      <vt:lpstr>Quantum Algorithm</vt:lpstr>
      <vt:lpstr>Shor’s algorithm vs classical counterpart</vt:lpstr>
      <vt:lpstr>Summary</vt:lpstr>
      <vt:lpstr>Grover’s Algorithm (1996)</vt:lpstr>
      <vt:lpstr>Structured data</vt:lpstr>
      <vt:lpstr>Unstructured data</vt:lpstr>
      <vt:lpstr>Grover’s Algorithm circuit</vt:lpstr>
      <vt:lpstr>Illustration of Grover’s Algorithm</vt:lpstr>
      <vt:lpstr>Summary</vt:lpstr>
      <vt:lpstr>Conclusion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UMAR TARIQ ALHUWAYMEL</dc:creator>
  <cp:lastModifiedBy>IBRAHEEM FAISAL AL-YOUSEF</cp:lastModifiedBy>
  <cp:revision>2</cp:revision>
  <dcterms:created xsi:type="dcterms:W3CDTF">2023-01-30T10:22:44Z</dcterms:created>
  <dcterms:modified xsi:type="dcterms:W3CDTF">2023-02-04T09:21:32Z</dcterms:modified>
</cp:coreProperties>
</file>